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2" r:id="rId2"/>
    <p:sldId id="467" r:id="rId3"/>
    <p:sldId id="492" r:id="rId4"/>
    <p:sldId id="493" r:id="rId5"/>
    <p:sldId id="494" r:id="rId6"/>
    <p:sldId id="495" r:id="rId7"/>
    <p:sldId id="496" r:id="rId8"/>
    <p:sldId id="354" r:id="rId9"/>
    <p:sldId id="316" r:id="rId10"/>
    <p:sldId id="497" r:id="rId11"/>
    <p:sldId id="386" r:id="rId12"/>
    <p:sldId id="483" r:id="rId13"/>
    <p:sldId id="435" r:id="rId14"/>
    <p:sldId id="453" r:id="rId15"/>
    <p:sldId id="454" r:id="rId16"/>
    <p:sldId id="455" r:id="rId17"/>
    <p:sldId id="457" r:id="rId18"/>
    <p:sldId id="458" r:id="rId19"/>
    <p:sldId id="459" r:id="rId20"/>
    <p:sldId id="465" r:id="rId21"/>
    <p:sldId id="519" r:id="rId22"/>
    <p:sldId id="534" r:id="rId23"/>
    <p:sldId id="607" r:id="rId24"/>
    <p:sldId id="630" r:id="rId25"/>
    <p:sldId id="628" r:id="rId26"/>
    <p:sldId id="632" r:id="rId27"/>
    <p:sldId id="631" r:id="rId28"/>
    <p:sldId id="629" r:id="rId29"/>
    <p:sldId id="619" r:id="rId30"/>
    <p:sldId id="639" r:id="rId31"/>
    <p:sldId id="611" r:id="rId32"/>
    <p:sldId id="635" r:id="rId33"/>
    <p:sldId id="634" r:id="rId34"/>
    <p:sldId id="622" r:id="rId35"/>
    <p:sldId id="626" r:id="rId36"/>
    <p:sldId id="625" r:id="rId37"/>
    <p:sldId id="627" r:id="rId38"/>
    <p:sldId id="621" r:id="rId39"/>
    <p:sldId id="623" r:id="rId40"/>
    <p:sldId id="624" r:id="rId41"/>
    <p:sldId id="636" r:id="rId42"/>
    <p:sldId id="641" r:id="rId43"/>
    <p:sldId id="633" r:id="rId44"/>
    <p:sldId id="640" r:id="rId45"/>
    <p:sldId id="637" r:id="rId46"/>
    <p:sldId id="638" r:id="rId47"/>
    <p:sldId id="578" r:id="rId48"/>
    <p:sldId id="542" r:id="rId49"/>
    <p:sldId id="46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bert" initials="N" lastIdx="1" clrIdx="0">
    <p:extLst>
      <p:ext uri="{19B8F6BF-5375-455C-9EA6-DF929625EA0E}">
        <p15:presenceInfo xmlns:p15="http://schemas.microsoft.com/office/powerpoint/2012/main" userId="Nor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3C"/>
    <a:srgbClr val="8F238D"/>
    <a:srgbClr val="7E359B"/>
    <a:srgbClr val="706A61"/>
    <a:srgbClr val="971A2D"/>
    <a:srgbClr val="BD034A"/>
    <a:srgbClr val="9E8CEC"/>
    <a:srgbClr val="3C1EB4"/>
    <a:srgbClr val="3F2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3324" autoAdjust="0"/>
  </p:normalViewPr>
  <p:slideViewPr>
    <p:cSldViewPr>
      <p:cViewPr varScale="1">
        <p:scale>
          <a:sx n="82" d="100"/>
          <a:sy n="82" d="100"/>
        </p:scale>
        <p:origin x="1476" y="120"/>
      </p:cViewPr>
      <p:guideLst>
        <p:guide orient="horz" pos="2160"/>
        <p:guide pos="2880"/>
      </p:guideLst>
    </p:cSldViewPr>
  </p:slideViewPr>
  <p:outlineViewPr>
    <p:cViewPr>
      <p:scale>
        <a:sx n="33" d="100"/>
        <a:sy n="33" d="100"/>
      </p:scale>
      <p:origin x="0" y="-94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ECA36-14B3-4520-9F52-C8C2D38AEC94}" type="datetimeFigureOut">
              <a:rPr lang="en-US" smtClean="0"/>
              <a:pPr/>
              <a:t>9/28/2018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0B66E-94BD-4155-A6EA-0B296170F897}" type="slidenum">
              <a:rPr lang="en-US" smtClean="0"/>
              <a:pPr/>
              <a:t>‹#›</a:t>
            </a:fld>
            <a:endParaRPr lang="en-US"/>
          </a:p>
        </p:txBody>
      </p:sp>
    </p:spTree>
    <p:extLst>
      <p:ext uri="{BB962C8B-B14F-4D97-AF65-F5344CB8AC3E}">
        <p14:creationId xmlns:p14="http://schemas.microsoft.com/office/powerpoint/2010/main" val="35024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buFontTx/>
              <a:buNone/>
            </a:pPr>
            <a:r>
              <a:rPr lang="en-US" altLang="en-US" sz="1200" b="0" dirty="0" smtClean="0">
                <a:solidFill>
                  <a:schemeClr val="tx2"/>
                </a:solidFill>
              </a:rPr>
              <a:t>Plant the idea of gates (i.e.</a:t>
            </a:r>
            <a:r>
              <a:rPr lang="en-US" altLang="en-US" sz="1200" b="0" baseline="0" dirty="0" smtClean="0">
                <a:solidFill>
                  <a:schemeClr val="tx2"/>
                </a:solidFill>
              </a:rPr>
              <a:t> conditional operation) using the motion</a:t>
            </a:r>
            <a:endParaRPr lang="en-US" altLang="en-US" sz="1200" b="0" dirty="0" smtClean="0">
              <a:solidFill>
                <a:schemeClr val="tx2"/>
              </a:solidFill>
            </a:endParaRPr>
          </a:p>
          <a:p>
            <a:pPr eaLnBrk="1" hangingPunct="1">
              <a:buFontTx/>
              <a:buNone/>
            </a:pPr>
            <a:r>
              <a:rPr lang="en-US" altLang="en-US" sz="1200" b="0" dirty="0" smtClean="0">
                <a:solidFill>
                  <a:schemeClr val="tx2"/>
                </a:solidFill>
              </a:rPr>
              <a:t>Accessible from the outside, yet undisturbed</a:t>
            </a:r>
            <a:r>
              <a:rPr lang="en-US" altLang="en-US" sz="1200" b="0" baseline="0" dirty="0" smtClean="0">
                <a:solidFill>
                  <a:schemeClr val="tx2"/>
                </a:solidFill>
              </a:rPr>
              <a:t> – a paradox</a:t>
            </a:r>
            <a:endParaRPr lang="en-US" altLang="en-US" sz="1200" b="0" dirty="0">
              <a:solidFill>
                <a:schemeClr val="tx2"/>
              </a:solidFill>
            </a:endParaRPr>
          </a:p>
        </p:txBody>
      </p:sp>
    </p:spTree>
    <p:extLst>
      <p:ext uri="{BB962C8B-B14F-4D97-AF65-F5344CB8AC3E}">
        <p14:creationId xmlns:p14="http://schemas.microsoft.com/office/powerpoint/2010/main" val="96168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t>Train by minimizing</a:t>
            </a:r>
            <a:r>
              <a:rPr lang="en-GB" baseline="0" dirty="0" smtClean="0"/>
              <a:t> the cross-entropy between the nodes’ bias b and weight w, using ADADELTA optimizer</a:t>
            </a:r>
            <a:endParaRPr dirty="0"/>
          </a:p>
        </p:txBody>
      </p:sp>
    </p:spTree>
    <p:extLst>
      <p:ext uri="{BB962C8B-B14F-4D97-AF65-F5344CB8AC3E}">
        <p14:creationId xmlns:p14="http://schemas.microsoft.com/office/powerpoint/2010/main" val="338498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6268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1215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8956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48547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49262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4594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13169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54043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3832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buFontTx/>
              <a:buChar char="-"/>
            </a:pPr>
            <a:r>
              <a:rPr lang="en-US" altLang="en-US" sz="1200" b="0" dirty="0" smtClean="0">
                <a:solidFill>
                  <a:schemeClr val="tx2"/>
                </a:solidFill>
              </a:rPr>
              <a:t> each operation is subject to error - correcting errors requires additional resources and operations - errors must be below (10</a:t>
            </a:r>
            <a:r>
              <a:rPr lang="en-US" altLang="en-US" sz="1200" b="0" baseline="30000" dirty="0" smtClean="0">
                <a:solidFill>
                  <a:schemeClr val="tx2"/>
                </a:solidFill>
              </a:rPr>
              <a:t>-2</a:t>
            </a:r>
            <a:r>
              <a:rPr lang="en-US" altLang="en-US" sz="1200" b="0" dirty="0" smtClean="0">
                <a:solidFill>
                  <a:schemeClr val="tx2"/>
                </a:solidFill>
              </a:rPr>
              <a:t>-10</a:t>
            </a:r>
            <a:r>
              <a:rPr lang="en-US" altLang="en-US" sz="1200" b="0" baseline="30000" dirty="0" smtClean="0">
                <a:solidFill>
                  <a:schemeClr val="tx2"/>
                </a:solidFill>
              </a:rPr>
              <a:t>-4</a:t>
            </a:r>
            <a:r>
              <a:rPr lang="en-US" altLang="en-US" sz="1200" b="0" dirty="0" smtClean="0">
                <a:solidFill>
                  <a:schemeClr val="tx2"/>
                </a:solidFill>
              </a:rPr>
              <a:t> per operation to begin with)</a:t>
            </a:r>
          </a:p>
          <a:p>
            <a:pPr eaLnBrk="1" hangingPunct="1">
              <a:buFontTx/>
              <a:buChar char="-"/>
            </a:pPr>
            <a:r>
              <a:rPr lang="en-US" altLang="en-US" sz="1200" b="0" dirty="0" smtClean="0">
                <a:solidFill>
                  <a:schemeClr val="tx2"/>
                </a:solidFill>
              </a:rPr>
              <a:t> </a:t>
            </a:r>
            <a:r>
              <a:rPr lang="en-US" altLang="en-US" sz="1200" b="0" dirty="0" err="1" smtClean="0">
                <a:solidFill>
                  <a:schemeClr val="tx2"/>
                </a:solidFill>
              </a:rPr>
              <a:t>microfabricate</a:t>
            </a:r>
            <a:r>
              <a:rPr lang="en-US" altLang="en-US" sz="1200" b="0" dirty="0" smtClean="0">
                <a:solidFill>
                  <a:schemeClr val="tx2"/>
                </a:solidFill>
              </a:rPr>
              <a:t> devices, control over more quantum systems - integrate control elements - use new scalable approaches to control (microwaves)</a:t>
            </a:r>
          </a:p>
          <a:p>
            <a:pPr eaLnBrk="1" hangingPunct="1">
              <a:buFontTx/>
              <a:buChar char="-"/>
            </a:pPr>
            <a:r>
              <a:rPr lang="en-US" altLang="en-US" sz="1200" b="0" dirty="0" smtClean="0">
                <a:solidFill>
                  <a:schemeClr val="tx2"/>
                </a:solidFill>
              </a:rPr>
              <a:t> let the </a:t>
            </a:r>
            <a:r>
              <a:rPr lang="en-US" altLang="en-US" sz="1200" b="0" dirty="0" err="1" smtClean="0">
                <a:solidFill>
                  <a:schemeClr val="tx2"/>
                </a:solidFill>
              </a:rPr>
              <a:t>Musiqc</a:t>
            </a:r>
            <a:r>
              <a:rPr lang="en-US" altLang="en-US" sz="1200" b="0" dirty="0" smtClean="0">
                <a:solidFill>
                  <a:schemeClr val="tx2"/>
                </a:solidFill>
              </a:rPr>
              <a:t> play!</a:t>
            </a:r>
            <a:endParaRPr lang="en-US" altLang="en-US" sz="1200" b="0" dirty="0">
              <a:solidFill>
                <a:schemeClr val="tx2"/>
              </a:solidFill>
            </a:endParaRPr>
          </a:p>
        </p:txBody>
      </p:sp>
    </p:spTree>
    <p:extLst>
      <p:ext uri="{BB962C8B-B14F-4D97-AF65-F5344CB8AC3E}">
        <p14:creationId xmlns:p14="http://schemas.microsoft.com/office/powerpoint/2010/main" val="654142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18057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4412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49951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6622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00222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49540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0238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61447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57531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t>Also known as the Quantum Alternating Operator Ansatz</a:t>
            </a:r>
            <a:endParaRPr dirty="0"/>
          </a:p>
        </p:txBody>
      </p:sp>
    </p:spTree>
    <p:extLst>
      <p:ext uri="{BB962C8B-B14F-4D97-AF65-F5344CB8AC3E}">
        <p14:creationId xmlns:p14="http://schemas.microsoft.com/office/powerpoint/2010/main" val="194900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buFontTx/>
              <a:buChar char="-"/>
            </a:pPr>
            <a:r>
              <a:rPr lang="en-US" altLang="en-US" sz="1200" b="0" dirty="0" smtClean="0">
                <a:solidFill>
                  <a:srgbClr val="1F497D"/>
                </a:solidFill>
              </a:rPr>
              <a:t>RF potential (~30MHz) for dynamic radial confinement</a:t>
            </a:r>
          </a:p>
          <a:p>
            <a:pPr eaLnBrk="1" hangingPunct="1">
              <a:buFontTx/>
              <a:buChar char="-"/>
            </a:pPr>
            <a:r>
              <a:rPr lang="en-US" altLang="en-US" sz="1200" b="0" dirty="0" smtClean="0">
                <a:solidFill>
                  <a:srgbClr val="1F497D"/>
                </a:solidFill>
              </a:rPr>
              <a:t>DC potential for axial static confinement</a:t>
            </a:r>
          </a:p>
          <a:p>
            <a:pPr eaLnBrk="1" hangingPunct="1">
              <a:buFontTx/>
              <a:buChar char="-"/>
            </a:pPr>
            <a:r>
              <a:rPr lang="en-US" altLang="en-US" sz="1200" b="0" dirty="0" smtClean="0">
                <a:solidFill>
                  <a:srgbClr val="1F497D"/>
                </a:solidFill>
              </a:rPr>
              <a:t>traps typically operated at room temperature under UHV</a:t>
            </a:r>
          </a:p>
          <a:p>
            <a:pPr eaLnBrk="1" hangingPunct="1">
              <a:buFontTx/>
              <a:buChar char="-"/>
            </a:pPr>
            <a:r>
              <a:rPr lang="en-US" altLang="en-US" sz="1200" b="0" dirty="0" smtClean="0">
                <a:solidFill>
                  <a:srgbClr val="1F497D"/>
                </a:solidFill>
              </a:rPr>
              <a:t>photo-ionization of atoms inside trapping potential</a:t>
            </a:r>
          </a:p>
          <a:p>
            <a:pPr eaLnBrk="1" hangingPunct="1">
              <a:buFontTx/>
              <a:buChar char="-"/>
            </a:pPr>
            <a:r>
              <a:rPr lang="en-US" altLang="en-US" sz="1200" b="0" dirty="0" smtClean="0">
                <a:solidFill>
                  <a:srgbClr val="1F497D"/>
                </a:solidFill>
              </a:rPr>
              <a:t>laser beams for cooling, observation, operations</a:t>
            </a:r>
          </a:p>
          <a:p>
            <a:pPr eaLnBrk="1" hangingPunct="1"/>
            <a:endParaRPr lang="en-GB" altLang="en-US" dirty="0" smtClean="0"/>
          </a:p>
          <a:p>
            <a:pPr eaLnBrk="1" hangingPunct="1"/>
            <a:r>
              <a:rPr lang="en-GB" altLang="en-US" dirty="0" smtClean="0"/>
              <a:t>Mention NIST 3D</a:t>
            </a:r>
            <a:r>
              <a:rPr lang="en-GB" altLang="en-US" baseline="0" dirty="0" smtClean="0"/>
              <a:t> trap with bridge junction!</a:t>
            </a:r>
            <a:endParaRPr lang="en-GB" altLang="en-US" dirty="0" smtClean="0"/>
          </a:p>
        </p:txBody>
      </p:sp>
    </p:spTree>
    <p:extLst>
      <p:ext uri="{BB962C8B-B14F-4D97-AF65-F5344CB8AC3E}">
        <p14:creationId xmlns:p14="http://schemas.microsoft.com/office/powerpoint/2010/main" val="494949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589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35365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00175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thank my advisor, Chris Monroe, and my lab mates, as well as the rest of our group and thank you for your attention.</a:t>
            </a:r>
            <a:endParaRPr lang="en-US" dirty="0"/>
          </a:p>
        </p:txBody>
      </p:sp>
      <p:sp>
        <p:nvSpPr>
          <p:cNvPr id="4" name="Slide Number Placeholder 3"/>
          <p:cNvSpPr>
            <a:spLocks noGrp="1"/>
          </p:cNvSpPr>
          <p:nvPr>
            <p:ph type="sldNum" sz="quarter" idx="10"/>
          </p:nvPr>
        </p:nvSpPr>
        <p:spPr/>
        <p:txBody>
          <a:bodyPr/>
          <a:lstStyle/>
          <a:p>
            <a:fld id="{CE764DB6-F927-4749-81DA-03B53511C4C7}" type="slidenum">
              <a:rPr lang="en-US" smtClean="0"/>
              <a:pPr/>
              <a:t>49</a:t>
            </a:fld>
            <a:endParaRPr lang="en-US"/>
          </a:p>
        </p:txBody>
      </p:sp>
    </p:spTree>
    <p:extLst>
      <p:ext uri="{BB962C8B-B14F-4D97-AF65-F5344CB8AC3E}">
        <p14:creationId xmlns:p14="http://schemas.microsoft.com/office/powerpoint/2010/main" val="223363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0B66E-94BD-4155-A6EA-0B296170F89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6776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 why are these ion chains so great? Essentially,</a:t>
            </a:r>
            <a:r>
              <a:rPr lang="en-US" baseline="0" smtClean="0"/>
              <a:t> they’ve already been proven to satisfy the basic requirements of a quantum computer. The qubit state, which is encoded in the ground state hyperfine levels, can be initialized to any point on the Bloch sphere with extremely high fidelity. Optical pumping prepares the qubit in a pure “down” state, and doppler and sideband cooling can prepare the motional ground state as well. </a:t>
            </a:r>
            <a:endParaRPr lang="en-US"/>
          </a:p>
        </p:txBody>
      </p:sp>
      <p:sp>
        <p:nvSpPr>
          <p:cNvPr id="4" name="Slide Number Placeholder 3"/>
          <p:cNvSpPr>
            <a:spLocks noGrp="1"/>
          </p:cNvSpPr>
          <p:nvPr>
            <p:ph type="sldNum" sz="quarter" idx="10"/>
          </p:nvPr>
        </p:nvSpPr>
        <p:spPr/>
        <p:txBody>
          <a:bodyPr/>
          <a:lstStyle/>
          <a:p>
            <a:fld id="{CE764DB6-F927-4749-81DA-03B53511C4C7}" type="slidenum">
              <a:rPr lang="en-US" smtClean="0"/>
              <a:pPr/>
              <a:t>8</a:t>
            </a:fld>
            <a:endParaRPr lang="en-US"/>
          </a:p>
        </p:txBody>
      </p:sp>
    </p:spTree>
    <p:extLst>
      <p:ext uri="{BB962C8B-B14F-4D97-AF65-F5344CB8AC3E}">
        <p14:creationId xmlns:p14="http://schemas.microsoft.com/office/powerpoint/2010/main" val="253005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Readout of the qubit state is very clean and efficient. Resonant fluorescence at 369nm on the “up” state is 12 GHz away from the “down” state resonance, and the scatter rate is high enough to yield well-distinguished up/down Poissonian distributions within 500us. Furthermore, our use of multi-channel PMTs and ICCDs allow us to detection individual spin states for precise ion chain state detection. </a:t>
            </a:r>
            <a:endParaRPr lang="en-US"/>
          </a:p>
        </p:txBody>
      </p:sp>
      <p:sp>
        <p:nvSpPr>
          <p:cNvPr id="4" name="Slide Number Placeholder 3"/>
          <p:cNvSpPr>
            <a:spLocks noGrp="1"/>
          </p:cNvSpPr>
          <p:nvPr>
            <p:ph type="sldNum" sz="quarter" idx="10"/>
          </p:nvPr>
        </p:nvSpPr>
        <p:spPr/>
        <p:txBody>
          <a:bodyPr/>
          <a:lstStyle/>
          <a:p>
            <a:fld id="{CE764DB6-F927-4749-81DA-03B53511C4C7}" type="slidenum">
              <a:rPr lang="en-US" smtClean="0"/>
              <a:pPr/>
              <a:t>9</a:t>
            </a:fld>
            <a:endParaRPr lang="en-US"/>
          </a:p>
        </p:txBody>
      </p:sp>
    </p:spTree>
    <p:extLst>
      <p:ext uri="{BB962C8B-B14F-4D97-AF65-F5344CB8AC3E}">
        <p14:creationId xmlns:p14="http://schemas.microsoft.com/office/powerpoint/2010/main" val="395651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0B66E-94BD-4155-A6EA-0B296170F897}" type="slidenum">
              <a:rPr lang="en-US" smtClean="0"/>
              <a:pPr/>
              <a:t>12</a:t>
            </a:fld>
            <a:endParaRPr lang="en-US"/>
          </a:p>
        </p:txBody>
      </p:sp>
    </p:spTree>
    <p:extLst>
      <p:ext uri="{BB962C8B-B14F-4D97-AF65-F5344CB8AC3E}">
        <p14:creationId xmlns:p14="http://schemas.microsoft.com/office/powerpoint/2010/main" val="412553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0B66E-94BD-4155-A6EA-0B296170F89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8842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5338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2A509-45E3-4F03-B83A-51A327C8AEC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2A509-45E3-4F03-B83A-51A327C8AEC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2A509-45E3-4F03-B83A-51A327C8AEC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838200"/>
          </a:xfrm>
        </p:spPr>
        <p:txBody>
          <a:bodyPr anchor="ctr">
            <a:normAutofit/>
          </a:bodyPr>
          <a:lstStyle>
            <a:lvl1pPr>
              <a:buFont typeface="Arial" pitchFamily="34" charset="0"/>
              <a:buNone/>
              <a:defRPr sz="32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64957DA-4674-4DB4-AB7C-0CD4CC784C4C}" type="datetimeFigureOut">
              <a:rPr lang="en-US" smtClean="0"/>
              <a:pPr/>
              <a:t>9/28/2018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225F47C-18EC-4F3A-8EA6-76334BF7A124}" type="slidenum">
              <a:rPr lang="en-US" smtClean="0"/>
              <a:pPr/>
              <a:t>‹#›</a:t>
            </a:fld>
            <a:endParaRPr lang="en-US"/>
          </a:p>
        </p:txBody>
      </p:sp>
      <p:sp>
        <p:nvSpPr>
          <p:cNvPr id="7" name="Text Placeholder 6"/>
          <p:cNvSpPr>
            <a:spLocks noGrp="1"/>
          </p:cNvSpPr>
          <p:nvPr>
            <p:ph type="body" sz="quarter" idx="13"/>
          </p:nvPr>
        </p:nvSpPr>
        <p:spPr>
          <a:xfrm>
            <a:off x="381000" y="1447800"/>
            <a:ext cx="7772400" cy="2286000"/>
          </a:xfrm>
        </p:spPr>
        <p:txBody>
          <a:bodyPr/>
          <a:lstStyle>
            <a:lvl1pPr>
              <a:defRPr sz="2000">
                <a:solidFill>
                  <a:schemeClr val="tx2"/>
                </a:solidFill>
              </a:defRPr>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838200"/>
          </a:xfrm>
        </p:spPr>
        <p:txBody>
          <a:bodyPr anchor="ctr">
            <a:normAutofit/>
          </a:bodyPr>
          <a:lstStyle>
            <a:lvl1pPr>
              <a:buFont typeface="Arial" pitchFamily="34" charset="0"/>
              <a:buNone/>
              <a:defRPr sz="32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64957DA-4674-4DB4-AB7C-0CD4CC784C4C}" type="datetimeFigureOut">
              <a:rPr lang="en-US" smtClean="0"/>
              <a:pPr/>
              <a:t>9/28/2018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225F47C-18EC-4F3A-8EA6-76334BF7A124}" type="slidenum">
              <a:rPr lang="en-US" smtClean="0"/>
              <a:pPr/>
              <a:t>‹#›</a:t>
            </a:fld>
            <a:endParaRPr lang="en-US"/>
          </a:p>
        </p:txBody>
      </p:sp>
      <p:sp>
        <p:nvSpPr>
          <p:cNvPr id="7" name="Text Placeholder 6"/>
          <p:cNvSpPr>
            <a:spLocks noGrp="1"/>
          </p:cNvSpPr>
          <p:nvPr>
            <p:ph type="body" sz="quarter" idx="13"/>
          </p:nvPr>
        </p:nvSpPr>
        <p:spPr>
          <a:xfrm>
            <a:off x="381000" y="1447800"/>
            <a:ext cx="7772400" cy="2286000"/>
          </a:xfrm>
        </p:spPr>
        <p:txBody>
          <a:bodyPr/>
          <a:lstStyle>
            <a:lvl1pPr>
              <a:defRPr sz="2000">
                <a:solidFill>
                  <a:schemeClr val="tx2"/>
                </a:solidFill>
              </a:defRPr>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757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2A509-45E3-4F03-B83A-51A327C8AEC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2A509-45E3-4F03-B83A-51A327C8AEC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2A509-45E3-4F03-B83A-51A327C8AEC9}"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2A509-45E3-4F03-B83A-51A327C8AEC9}" type="datetimeFigureOut">
              <a:rPr lang="en-US" smtClean="0"/>
              <a:pPr/>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2A509-45E3-4F03-B83A-51A327C8AEC9}" type="datetimeFigureOut">
              <a:rPr lang="en-US" smtClean="0"/>
              <a:pPr/>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2A509-45E3-4F03-B83A-51A327C8AEC9}" type="datetimeFigureOut">
              <a:rPr lang="en-US" smtClean="0"/>
              <a:pPr/>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2A509-45E3-4F03-B83A-51A327C8AEC9}"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2A509-45E3-4F03-B83A-51A327C8AEC9}"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713AA-BDC2-40A4-B1B0-C4CC39BD8A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2A509-45E3-4F03-B83A-51A327C8AEC9}" type="datetimeFigureOut">
              <a:rPr lang="en-US" smtClean="0"/>
              <a:pPr/>
              <a:t>9/28/2018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713AA-BDC2-40A4-B1B0-C4CC39BD8A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9" r:id="rId13"/>
    <p:sldLayoutId id="214748367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5.jpeg"/><Relationship Id="rId5" Type="http://schemas.openxmlformats.org/officeDocument/2006/relationships/image" Target="../media/image33.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7.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54.png"/><Relationship Id="rId17" Type="http://schemas.openxmlformats.org/officeDocument/2006/relationships/image" Target="../media/image57.png"/><Relationship Id="rId2" Type="http://schemas.openxmlformats.org/officeDocument/2006/relationships/slideLayout" Target="../slideLayouts/slideLayout2.xml"/><Relationship Id="rId16" Type="http://schemas.openxmlformats.org/officeDocument/2006/relationships/image" Target="../media/image56.png"/><Relationship Id="rId1" Type="http://schemas.openxmlformats.org/officeDocument/2006/relationships/vmlDrawing" Target="../drawings/vmlDrawing3.vml"/><Relationship Id="rId6" Type="http://schemas.openxmlformats.org/officeDocument/2006/relationships/image" Target="../media/image49.wmf"/><Relationship Id="rId11" Type="http://schemas.openxmlformats.org/officeDocument/2006/relationships/image" Target="../media/image53.png"/><Relationship Id="rId5" Type="http://schemas.openxmlformats.org/officeDocument/2006/relationships/oleObject" Target="../embeddings/oleObject4.bin"/><Relationship Id="rId15" Type="http://schemas.openxmlformats.org/officeDocument/2006/relationships/image" Target="../media/image55.png"/><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6.bin"/><Relationship Id="rId14" Type="http://schemas.openxmlformats.org/officeDocument/2006/relationships/image" Target="../media/image52.wmf"/></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wm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79.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04.gif"/><Relationship Id="rId13" Type="http://schemas.openxmlformats.org/officeDocument/2006/relationships/image" Target="../media/image109.png"/><Relationship Id="rId3" Type="http://schemas.openxmlformats.org/officeDocument/2006/relationships/image" Target="../media/image99.jpg"/><Relationship Id="rId7" Type="http://schemas.openxmlformats.org/officeDocument/2006/relationships/image" Target="../media/image103.png"/><Relationship Id="rId12" Type="http://schemas.openxmlformats.org/officeDocument/2006/relationships/image" Target="../media/image108.jpeg"/><Relationship Id="rId2" Type="http://schemas.openxmlformats.org/officeDocument/2006/relationships/image" Target="../media/image98.jpe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107.jpe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jpeg"/><Relationship Id="rId9" Type="http://schemas.openxmlformats.org/officeDocument/2006/relationships/image" Target="../media/image105.jpeg"/><Relationship Id="rId14" Type="http://schemas.openxmlformats.org/officeDocument/2006/relationships/image" Target="../media/image110.jpeg"/></Relationships>
</file>

<file path=ppt/slides/_rels/slide4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jpeg"/><Relationship Id="rId3" Type="http://schemas.openxmlformats.org/officeDocument/2006/relationships/image" Target="../media/image111.jpg"/><Relationship Id="rId7" Type="http://schemas.openxmlformats.org/officeDocument/2006/relationships/image" Target="../media/image115.png"/><Relationship Id="rId12" Type="http://schemas.openxmlformats.org/officeDocument/2006/relationships/image" Target="../media/image120.jpeg"/><Relationship Id="rId17" Type="http://schemas.openxmlformats.org/officeDocument/2006/relationships/image" Target="../media/image125.jpeg"/><Relationship Id="rId2" Type="http://schemas.openxmlformats.org/officeDocument/2006/relationships/notesSlide" Target="../notesSlides/notesSlide33.xml"/><Relationship Id="rId16"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jpeg"/><Relationship Id="rId5" Type="http://schemas.openxmlformats.org/officeDocument/2006/relationships/image" Target="../media/image113.png"/><Relationship Id="rId15" Type="http://schemas.openxmlformats.org/officeDocument/2006/relationships/image" Target="../media/image123.jpg"/><Relationship Id="rId10" Type="http://schemas.openxmlformats.org/officeDocument/2006/relationships/image" Target="../media/image118.jpeg"/><Relationship Id="rId4" Type="http://schemas.openxmlformats.org/officeDocument/2006/relationships/image" Target="../media/image112.jpeg"/><Relationship Id="rId9" Type="http://schemas.openxmlformats.org/officeDocument/2006/relationships/image" Target="../media/image117.png"/><Relationship Id="rId14" Type="http://schemas.openxmlformats.org/officeDocument/2006/relationships/image" Target="../media/image122.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UMD_logo_trans.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5400"/>
            <a:ext cx="1752600" cy="1718042"/>
          </a:xfrm>
          <a:prstGeom prst="rect">
            <a:avLst/>
          </a:prstGeom>
          <a:noFill/>
          <a:ln w="9525">
            <a:noFill/>
            <a:miter lim="800000"/>
            <a:headEnd/>
            <a:tailEnd/>
          </a:ln>
        </p:spPr>
      </p:pic>
      <p:pic>
        <p:nvPicPr>
          <p:cNvPr id="9" name="Picture 2" descr="Z:\labfiles\Users\Shantanu\Gates Lab\Posters and Presentations\DAMOP 2014\pfc_logo_final_v3_trans_15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1828800"/>
            <a:ext cx="1618263" cy="784225"/>
          </a:xfrm>
          <a:prstGeom prst="rect">
            <a:avLst/>
          </a:prstGeom>
          <a:noFill/>
        </p:spPr>
      </p:pic>
      <p:sp>
        <p:nvSpPr>
          <p:cNvPr id="10" name="TextBox 9"/>
          <p:cNvSpPr txBox="1"/>
          <p:nvPr/>
        </p:nvSpPr>
        <p:spPr>
          <a:xfrm>
            <a:off x="0" y="493693"/>
            <a:ext cx="9144000" cy="507831"/>
          </a:xfrm>
          <a:prstGeom prst="rect">
            <a:avLst/>
          </a:prstGeom>
          <a:noFill/>
        </p:spPr>
        <p:txBody>
          <a:bodyPr wrap="square" rtlCol="0">
            <a:spAutoFit/>
          </a:bodyPr>
          <a:lstStyle/>
          <a:p>
            <a:pPr algn="ctr"/>
            <a:r>
              <a:rPr lang="en-US" sz="2700" b="1" dirty="0" smtClean="0">
                <a:latin typeface="+mj-lt"/>
              </a:rPr>
              <a:t>Quantum machine learning with Trapped </a:t>
            </a:r>
            <a:r>
              <a:rPr lang="en-US" sz="2700" b="1" dirty="0">
                <a:latin typeface="+mj-lt"/>
              </a:rPr>
              <a:t>I</a:t>
            </a:r>
            <a:r>
              <a:rPr lang="en-US" sz="2700" b="1" dirty="0" smtClean="0">
                <a:latin typeface="+mj-lt"/>
              </a:rPr>
              <a:t>ons</a:t>
            </a:r>
            <a:endParaRPr lang="en-US" sz="2700" b="1" dirty="0">
              <a:latin typeface="+mj-lt"/>
            </a:endParaRPr>
          </a:p>
        </p:txBody>
      </p:sp>
      <p:sp>
        <p:nvSpPr>
          <p:cNvPr id="16" name="TextBox 15"/>
          <p:cNvSpPr txBox="1"/>
          <p:nvPr/>
        </p:nvSpPr>
        <p:spPr>
          <a:xfrm>
            <a:off x="3666565" y="1759159"/>
            <a:ext cx="1808637" cy="369332"/>
          </a:xfrm>
          <a:prstGeom prst="rect">
            <a:avLst/>
          </a:prstGeom>
          <a:noFill/>
        </p:spPr>
        <p:txBody>
          <a:bodyPr wrap="none" rtlCol="0">
            <a:spAutoFit/>
          </a:bodyPr>
          <a:lstStyle/>
          <a:p>
            <a:r>
              <a:rPr lang="en-US" b="1" dirty="0" smtClean="0">
                <a:solidFill>
                  <a:prstClr val="black"/>
                </a:solidFill>
              </a:rPr>
              <a:t>Norbert M. </a:t>
            </a:r>
            <a:r>
              <a:rPr lang="en-US" b="1" dirty="0" err="1" smtClean="0">
                <a:solidFill>
                  <a:prstClr val="black"/>
                </a:solidFill>
              </a:rPr>
              <a:t>Linke</a:t>
            </a:r>
            <a:endParaRPr lang="en-US" b="1" dirty="0">
              <a:solidFill>
                <a:prstClr val="black"/>
              </a:solidFill>
            </a:endParaRPr>
          </a:p>
        </p:txBody>
      </p:sp>
      <p:sp>
        <p:nvSpPr>
          <p:cNvPr id="18" name="TextBox 17"/>
          <p:cNvSpPr txBox="1"/>
          <p:nvPr/>
        </p:nvSpPr>
        <p:spPr>
          <a:xfrm>
            <a:off x="2192435" y="2046278"/>
            <a:ext cx="4756560" cy="923330"/>
          </a:xfrm>
          <a:prstGeom prst="rect">
            <a:avLst/>
          </a:prstGeom>
          <a:noFill/>
        </p:spPr>
        <p:txBody>
          <a:bodyPr wrap="none" rtlCol="0">
            <a:spAutoFit/>
          </a:bodyPr>
          <a:lstStyle/>
          <a:p>
            <a:pPr algn="ctr"/>
            <a:r>
              <a:rPr lang="en-US" dirty="0" smtClean="0">
                <a:solidFill>
                  <a:prstClr val="black"/>
                </a:solidFill>
              </a:rPr>
              <a:t>TIQI group, Chris Monroe</a:t>
            </a:r>
          </a:p>
          <a:p>
            <a:pPr algn="ctr"/>
            <a:r>
              <a:rPr lang="en-US" dirty="0" smtClean="0">
                <a:solidFill>
                  <a:prstClr val="black"/>
                </a:solidFill>
              </a:rPr>
              <a:t>JQI, UMD</a:t>
            </a:r>
          </a:p>
          <a:p>
            <a:pPr algn="ctr"/>
            <a:r>
              <a:rPr lang="en-US" dirty="0" smtClean="0">
                <a:solidFill>
                  <a:prstClr val="black"/>
                </a:solidFill>
              </a:rPr>
              <a:t>QML workshop, 27</a:t>
            </a:r>
            <a:r>
              <a:rPr lang="en-US" baseline="30000" dirty="0" smtClean="0">
                <a:solidFill>
                  <a:prstClr val="black"/>
                </a:solidFill>
              </a:rPr>
              <a:t>th</a:t>
            </a:r>
            <a:r>
              <a:rPr lang="en-US" dirty="0" smtClean="0">
                <a:solidFill>
                  <a:prstClr val="black"/>
                </a:solidFill>
              </a:rPr>
              <a:t> Oct. 2018, College Park, MD</a:t>
            </a:r>
            <a:endParaRPr lang="en-US" dirty="0">
              <a:solidFill>
                <a:prstClr val="black"/>
              </a:solidFil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3276600"/>
            <a:ext cx="2409293" cy="31877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Raman beat not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6556" y="1600201"/>
            <a:ext cx="5571244" cy="2590799"/>
          </a:xfrm>
          <a:prstGeom prst="rect">
            <a:avLst/>
          </a:prstGeom>
        </p:spPr>
      </p:pic>
      <p:sp>
        <p:nvSpPr>
          <p:cNvPr id="33" name="TextBox 32"/>
          <p:cNvSpPr txBox="1"/>
          <p:nvPr/>
        </p:nvSpPr>
        <p:spPr>
          <a:xfrm>
            <a:off x="3962400" y="1002269"/>
            <a:ext cx="4864730" cy="369332"/>
          </a:xfrm>
          <a:prstGeom prst="rect">
            <a:avLst/>
          </a:prstGeom>
          <a:noFill/>
        </p:spPr>
        <p:txBody>
          <a:bodyPr wrap="none" rtlCol="0">
            <a:spAutoFit/>
          </a:bodyPr>
          <a:lstStyle/>
          <a:p>
            <a:r>
              <a:rPr lang="en-US" dirty="0">
                <a:latin typeface="+mj-lt"/>
              </a:rPr>
              <a:t>s</a:t>
            </a:r>
            <a:r>
              <a:rPr lang="en-US" dirty="0" smtClean="0">
                <a:latin typeface="+mj-lt"/>
              </a:rPr>
              <a:t>timulated Raman transitions using pulsed 355nm</a:t>
            </a:r>
            <a:endParaRPr lang="en-US" dirty="0">
              <a:latin typeface="+mj-lt"/>
            </a:endParaRPr>
          </a:p>
        </p:txBody>
      </p:sp>
      <p:grpSp>
        <p:nvGrpSpPr>
          <p:cNvPr id="52" name="Group 51"/>
          <p:cNvGrpSpPr/>
          <p:nvPr/>
        </p:nvGrpSpPr>
        <p:grpSpPr>
          <a:xfrm>
            <a:off x="533400" y="1295400"/>
            <a:ext cx="2819400" cy="4724400"/>
            <a:chOff x="538118" y="1143000"/>
            <a:chExt cx="2819400" cy="4724400"/>
          </a:xfrm>
        </p:grpSpPr>
        <p:sp>
          <p:nvSpPr>
            <p:cNvPr id="4" name="TextBox 3"/>
            <p:cNvSpPr txBox="1"/>
            <p:nvPr/>
          </p:nvSpPr>
          <p:spPr>
            <a:xfrm>
              <a:off x="3048000" y="1143000"/>
              <a:ext cx="184731" cy="369332"/>
            </a:xfrm>
            <a:prstGeom prst="rect">
              <a:avLst/>
            </a:prstGeom>
            <a:noFill/>
          </p:spPr>
          <p:txBody>
            <a:bodyPr wrap="none" rtlCol="0">
              <a:spAutoFit/>
            </a:bodyPr>
            <a:lstStyle/>
            <a:p>
              <a:endParaRPr lang="en-US" dirty="0"/>
            </a:p>
          </p:txBody>
        </p:sp>
        <p:grpSp>
          <p:nvGrpSpPr>
            <p:cNvPr id="2" name="Group 7"/>
            <p:cNvGrpSpPr/>
            <p:nvPr/>
          </p:nvGrpSpPr>
          <p:grpSpPr>
            <a:xfrm>
              <a:off x="538118" y="1383268"/>
              <a:ext cx="2819400" cy="4484132"/>
              <a:chOff x="690518" y="1506537"/>
              <a:chExt cx="2819400" cy="4484132"/>
            </a:xfrm>
          </p:grpSpPr>
          <p:sp>
            <p:nvSpPr>
              <p:cNvPr id="9" name="Text Box 10"/>
              <p:cNvSpPr txBox="1">
                <a:spLocks noChangeArrowheads="1"/>
              </p:cNvSpPr>
              <p:nvPr/>
            </p:nvSpPr>
            <p:spPr bwMode="auto">
              <a:xfrm>
                <a:off x="690518" y="5304869"/>
                <a:ext cx="838200" cy="369332"/>
              </a:xfrm>
              <a:prstGeom prst="rect">
                <a:avLst/>
              </a:prstGeom>
              <a:noFill/>
              <a:ln w="9525">
                <a:noFill/>
                <a:miter lim="800000"/>
                <a:headEnd/>
                <a:tailEnd/>
              </a:ln>
              <a:effectLst/>
            </p:spPr>
            <p:txBody>
              <a:bodyPr>
                <a:spAutoFit/>
              </a:bodyPr>
              <a:lstStyle/>
              <a:p>
                <a:pPr eaLnBrk="1" hangingPunct="1">
                  <a:spcBef>
                    <a:spcPct val="50000"/>
                  </a:spcBef>
                </a:pPr>
                <a:r>
                  <a:rPr lang="en-US" b="1" baseline="30000" dirty="0">
                    <a:solidFill>
                      <a:srgbClr val="000000"/>
                    </a:solidFill>
                    <a:latin typeface="+mj-lt"/>
                  </a:rPr>
                  <a:t>2</a:t>
                </a:r>
                <a:r>
                  <a:rPr lang="en-US" b="1" dirty="0">
                    <a:solidFill>
                      <a:srgbClr val="000000"/>
                    </a:solidFill>
                    <a:latin typeface="+mj-lt"/>
                  </a:rPr>
                  <a:t>S</a:t>
                </a:r>
                <a:r>
                  <a:rPr lang="en-US" b="1" baseline="-25000" dirty="0">
                    <a:solidFill>
                      <a:srgbClr val="000000"/>
                    </a:solidFill>
                    <a:latin typeface="+mj-lt"/>
                  </a:rPr>
                  <a:t>1/2</a:t>
                </a:r>
              </a:p>
            </p:txBody>
          </p:sp>
          <p:grpSp>
            <p:nvGrpSpPr>
              <p:cNvPr id="3" name="Group 45"/>
              <p:cNvGrpSpPr/>
              <p:nvPr/>
            </p:nvGrpSpPr>
            <p:grpSpPr>
              <a:xfrm>
                <a:off x="690518" y="1506537"/>
                <a:ext cx="2693179" cy="4484132"/>
                <a:chOff x="906418" y="1201737"/>
                <a:chExt cx="2693179" cy="4484132"/>
              </a:xfrm>
            </p:grpSpPr>
            <p:sp>
              <p:nvSpPr>
                <p:cNvPr id="14" name="Line 18"/>
                <p:cNvSpPr>
                  <a:spLocks noChangeShapeType="1"/>
                </p:cNvSpPr>
                <p:nvPr/>
              </p:nvSpPr>
              <p:spPr bwMode="auto">
                <a:xfrm flipV="1">
                  <a:off x="1752600" y="2209800"/>
                  <a:ext cx="4387" cy="2841625"/>
                </a:xfrm>
                <a:prstGeom prst="line">
                  <a:avLst/>
                </a:prstGeom>
                <a:noFill/>
                <a:ln w="38100">
                  <a:solidFill>
                    <a:srgbClr val="9966FF"/>
                  </a:solidFill>
                  <a:round/>
                  <a:headEnd type="triangle" w="med" len="med"/>
                  <a:tailEnd type="triangle" w="med" len="med"/>
                </a:ln>
                <a:effectLst/>
              </p:spPr>
              <p:txBody>
                <a:bodyPr/>
                <a:lstStyle/>
                <a:p>
                  <a:endParaRPr lang="en-US">
                    <a:solidFill>
                      <a:srgbClr val="000000"/>
                    </a:solidFill>
                  </a:endParaRPr>
                </a:p>
              </p:txBody>
            </p:sp>
            <p:sp>
              <p:nvSpPr>
                <p:cNvPr id="15" name="Line 19"/>
                <p:cNvSpPr>
                  <a:spLocks noChangeShapeType="1"/>
                </p:cNvSpPr>
                <p:nvPr/>
              </p:nvSpPr>
              <p:spPr bwMode="auto">
                <a:xfrm>
                  <a:off x="1747838" y="1423987"/>
                  <a:ext cx="838200" cy="0"/>
                </a:xfrm>
                <a:prstGeom prst="line">
                  <a:avLst/>
                </a:prstGeom>
                <a:noFill/>
                <a:ln w="28575">
                  <a:solidFill>
                    <a:schemeClr val="tx1"/>
                  </a:solidFill>
                  <a:round/>
                  <a:headEnd/>
                  <a:tailEnd/>
                </a:ln>
                <a:effectLst/>
              </p:spPr>
              <p:txBody>
                <a:bodyPr/>
                <a:lstStyle/>
                <a:p>
                  <a:endParaRPr lang="en-US">
                    <a:solidFill>
                      <a:srgbClr val="000000"/>
                    </a:solidFill>
                  </a:endParaRPr>
                </a:p>
              </p:txBody>
            </p:sp>
            <p:sp>
              <p:nvSpPr>
                <p:cNvPr id="16" name="Text Box 20"/>
                <p:cNvSpPr txBox="1">
                  <a:spLocks noChangeArrowheads="1"/>
                </p:cNvSpPr>
                <p:nvPr/>
              </p:nvSpPr>
              <p:spPr bwMode="auto">
                <a:xfrm>
                  <a:off x="906418" y="1201737"/>
                  <a:ext cx="838200" cy="369332"/>
                </a:xfrm>
                <a:prstGeom prst="rect">
                  <a:avLst/>
                </a:prstGeom>
                <a:noFill/>
                <a:ln w="9525">
                  <a:noFill/>
                  <a:miter lim="800000"/>
                  <a:headEnd/>
                  <a:tailEnd/>
                </a:ln>
                <a:effectLst/>
              </p:spPr>
              <p:txBody>
                <a:bodyPr>
                  <a:spAutoFit/>
                </a:bodyPr>
                <a:lstStyle/>
                <a:p>
                  <a:pPr eaLnBrk="1" hangingPunct="1">
                    <a:spcBef>
                      <a:spcPct val="50000"/>
                    </a:spcBef>
                  </a:pPr>
                  <a:r>
                    <a:rPr lang="en-US" b="1" baseline="30000" dirty="0">
                      <a:solidFill>
                        <a:srgbClr val="000000"/>
                      </a:solidFill>
                      <a:latin typeface="+mj-lt"/>
                    </a:rPr>
                    <a:t>2</a:t>
                  </a:r>
                  <a:r>
                    <a:rPr lang="en-US" b="1" dirty="0">
                      <a:solidFill>
                        <a:srgbClr val="000000"/>
                      </a:solidFill>
                      <a:latin typeface="+mj-lt"/>
                    </a:rPr>
                    <a:t>P</a:t>
                  </a:r>
                  <a:r>
                    <a:rPr lang="en-US" b="1" baseline="-25000" dirty="0">
                      <a:solidFill>
                        <a:srgbClr val="000000"/>
                      </a:solidFill>
                      <a:latin typeface="+mj-lt"/>
                    </a:rPr>
                    <a:t>3/2</a:t>
                  </a:r>
                </a:p>
              </p:txBody>
            </p:sp>
            <p:sp>
              <p:nvSpPr>
                <p:cNvPr id="17" name="Line 21"/>
                <p:cNvSpPr>
                  <a:spLocks noChangeShapeType="1"/>
                </p:cNvSpPr>
                <p:nvPr/>
              </p:nvSpPr>
              <p:spPr bwMode="auto">
                <a:xfrm>
                  <a:off x="1747838" y="2209800"/>
                  <a:ext cx="838200" cy="0"/>
                </a:xfrm>
                <a:prstGeom prst="line">
                  <a:avLst/>
                </a:prstGeom>
                <a:noFill/>
                <a:ln w="28575">
                  <a:solidFill>
                    <a:schemeClr val="tx1"/>
                  </a:solidFill>
                  <a:prstDash val="sysDot"/>
                  <a:round/>
                  <a:headEnd/>
                  <a:tailEnd/>
                </a:ln>
                <a:effectLst/>
              </p:spPr>
              <p:txBody>
                <a:bodyPr/>
                <a:lstStyle/>
                <a:p>
                  <a:endParaRPr lang="en-US">
                    <a:solidFill>
                      <a:srgbClr val="000000"/>
                    </a:solidFill>
                  </a:endParaRPr>
                </a:p>
              </p:txBody>
            </p:sp>
            <p:sp>
              <p:nvSpPr>
                <p:cNvPr id="18" name="Line 9"/>
                <p:cNvSpPr>
                  <a:spLocks noChangeShapeType="1"/>
                </p:cNvSpPr>
                <p:nvPr/>
              </p:nvSpPr>
              <p:spPr bwMode="auto">
                <a:xfrm flipH="1" flipV="1">
                  <a:off x="2349500" y="1439091"/>
                  <a:ext cx="0" cy="762000"/>
                </a:xfrm>
                <a:prstGeom prst="line">
                  <a:avLst/>
                </a:prstGeom>
                <a:noFill/>
                <a:ln w="28575">
                  <a:solidFill>
                    <a:schemeClr val="tx1"/>
                  </a:solidFill>
                  <a:round/>
                  <a:headEnd type="triangle" w="med" len="med"/>
                  <a:tailEnd type="triangle" w="med" len="med"/>
                </a:ln>
                <a:effectLst/>
              </p:spPr>
              <p:txBody>
                <a:bodyPr/>
                <a:lstStyle/>
                <a:p>
                  <a:endParaRPr lang="en-US">
                    <a:solidFill>
                      <a:srgbClr val="000000"/>
                    </a:solidFill>
                  </a:endParaRPr>
                </a:p>
              </p:txBody>
            </p:sp>
            <p:sp>
              <p:nvSpPr>
                <p:cNvPr id="19" name="Text Box 17"/>
                <p:cNvSpPr txBox="1">
                  <a:spLocks noChangeArrowheads="1"/>
                </p:cNvSpPr>
                <p:nvPr/>
              </p:nvSpPr>
              <p:spPr bwMode="auto">
                <a:xfrm>
                  <a:off x="1215318" y="1752600"/>
                  <a:ext cx="772969" cy="307777"/>
                </a:xfrm>
                <a:prstGeom prst="rect">
                  <a:avLst/>
                </a:prstGeom>
                <a:solidFill>
                  <a:schemeClr val="bg1"/>
                </a:solidFill>
                <a:ln w="9525">
                  <a:noFill/>
                  <a:miter lim="800000"/>
                  <a:headEnd/>
                  <a:tailEnd/>
                </a:ln>
                <a:effectLst/>
              </p:spPr>
              <p:txBody>
                <a:bodyPr wrap="none">
                  <a:spAutoFit/>
                </a:bodyPr>
                <a:lstStyle/>
                <a:p>
                  <a:r>
                    <a:rPr lang="en-US" sz="1400" b="1" dirty="0" smtClean="0">
                      <a:solidFill>
                        <a:srgbClr val="000000"/>
                      </a:solidFill>
                      <a:latin typeface="+mj-lt"/>
                      <a:cs typeface="Times New Roman" pitchFamily="18" charset="0"/>
                    </a:rPr>
                    <a:t>100 THz</a:t>
                  </a:r>
                  <a:endParaRPr lang="en-US" sz="1400" b="1" dirty="0">
                    <a:solidFill>
                      <a:srgbClr val="000000"/>
                    </a:solidFill>
                    <a:latin typeface="+mj-lt"/>
                    <a:cs typeface="Times New Roman" pitchFamily="18" charset="0"/>
                  </a:endParaRPr>
                </a:p>
              </p:txBody>
            </p:sp>
            <p:sp>
              <p:nvSpPr>
                <p:cNvPr id="20" name="Text Box 22"/>
                <p:cNvSpPr txBox="1">
                  <a:spLocks noChangeArrowheads="1"/>
                </p:cNvSpPr>
                <p:nvPr/>
              </p:nvSpPr>
              <p:spPr bwMode="auto">
                <a:xfrm>
                  <a:off x="2501900" y="2286000"/>
                  <a:ext cx="881973" cy="307777"/>
                </a:xfrm>
                <a:prstGeom prst="rect">
                  <a:avLst/>
                </a:prstGeom>
                <a:noFill/>
                <a:ln w="9525">
                  <a:noFill/>
                  <a:miter lim="800000"/>
                  <a:headEnd/>
                  <a:tailEnd/>
                </a:ln>
                <a:effectLst/>
              </p:spPr>
              <p:txBody>
                <a:bodyPr wrap="none">
                  <a:spAutoFit/>
                </a:bodyPr>
                <a:lstStyle/>
                <a:p>
                  <a:r>
                    <a:rPr lang="en-US" sz="1400" b="1" dirty="0" smtClean="0">
                      <a:solidFill>
                        <a:srgbClr val="000000"/>
                      </a:solidFill>
                      <a:latin typeface="Symbol" pitchFamily="18" charset="2"/>
                    </a:rPr>
                    <a:t>D</a:t>
                  </a:r>
                  <a:r>
                    <a:rPr lang="en-US" sz="1400" b="1" dirty="0" smtClean="0">
                      <a:solidFill>
                        <a:srgbClr val="000000"/>
                      </a:solidFill>
                      <a:latin typeface="+mj-lt"/>
                      <a:cs typeface="Times New Roman" pitchFamily="18" charset="0"/>
                    </a:rPr>
                    <a:t>=33 THz</a:t>
                  </a:r>
                  <a:endParaRPr lang="en-US" sz="1400" b="1" dirty="0">
                    <a:solidFill>
                      <a:srgbClr val="000000"/>
                    </a:solidFill>
                    <a:latin typeface="+mj-lt"/>
                    <a:cs typeface="Times New Roman" pitchFamily="18" charset="0"/>
                  </a:endParaRPr>
                </a:p>
              </p:txBody>
            </p:sp>
            <p:sp>
              <p:nvSpPr>
                <p:cNvPr id="22" name="Line 5"/>
                <p:cNvSpPr>
                  <a:spLocks noChangeShapeType="1"/>
                </p:cNvSpPr>
                <p:nvPr/>
              </p:nvSpPr>
              <p:spPr bwMode="auto">
                <a:xfrm>
                  <a:off x="1752600" y="5043487"/>
                  <a:ext cx="838200" cy="0"/>
                </a:xfrm>
                <a:prstGeom prst="line">
                  <a:avLst/>
                </a:prstGeom>
                <a:noFill/>
                <a:ln w="28575">
                  <a:solidFill>
                    <a:schemeClr val="tx1"/>
                  </a:solidFill>
                  <a:round/>
                  <a:headEnd/>
                  <a:tailEnd/>
                </a:ln>
                <a:effectLst/>
              </p:spPr>
              <p:txBody>
                <a:bodyPr/>
                <a:lstStyle/>
                <a:p>
                  <a:endParaRPr lang="en-US">
                    <a:solidFill>
                      <a:srgbClr val="000000"/>
                    </a:solidFill>
                  </a:endParaRPr>
                </a:p>
              </p:txBody>
            </p:sp>
            <p:sp>
              <p:nvSpPr>
                <p:cNvPr id="24" name="Line 7"/>
                <p:cNvSpPr>
                  <a:spLocks noChangeShapeType="1"/>
                </p:cNvSpPr>
                <p:nvPr/>
              </p:nvSpPr>
              <p:spPr bwMode="auto">
                <a:xfrm>
                  <a:off x="1752600" y="5338762"/>
                  <a:ext cx="838200" cy="0"/>
                </a:xfrm>
                <a:prstGeom prst="line">
                  <a:avLst/>
                </a:prstGeom>
                <a:noFill/>
                <a:ln w="28575">
                  <a:solidFill>
                    <a:schemeClr val="tx1"/>
                  </a:solidFill>
                  <a:round/>
                  <a:headEnd/>
                  <a:tailEnd/>
                </a:ln>
                <a:effectLst/>
              </p:spPr>
              <p:txBody>
                <a:bodyPr/>
                <a:lstStyle/>
                <a:p>
                  <a:endParaRPr lang="en-US">
                    <a:solidFill>
                      <a:srgbClr val="000000"/>
                    </a:solidFill>
                  </a:endParaRPr>
                </a:p>
              </p:txBody>
            </p:sp>
            <p:sp>
              <p:nvSpPr>
                <p:cNvPr id="25" name="Line 9"/>
                <p:cNvSpPr>
                  <a:spLocks noChangeShapeType="1"/>
                </p:cNvSpPr>
                <p:nvPr/>
              </p:nvSpPr>
              <p:spPr bwMode="auto">
                <a:xfrm flipV="1">
                  <a:off x="2695664" y="5046618"/>
                  <a:ext cx="0" cy="304800"/>
                </a:xfrm>
                <a:prstGeom prst="line">
                  <a:avLst/>
                </a:prstGeom>
                <a:noFill/>
                <a:ln w="28575">
                  <a:solidFill>
                    <a:schemeClr val="tx1"/>
                  </a:solidFill>
                  <a:round/>
                  <a:headEnd type="triangle" w="med" len="med"/>
                  <a:tailEnd type="triangle" w="med" len="med"/>
                </a:ln>
                <a:effectLst/>
              </p:spPr>
              <p:txBody>
                <a:bodyPr/>
                <a:lstStyle/>
                <a:p>
                  <a:endParaRPr lang="en-US">
                    <a:solidFill>
                      <a:srgbClr val="000000"/>
                    </a:solidFill>
                  </a:endParaRPr>
                </a:p>
              </p:txBody>
            </p:sp>
            <p:sp>
              <p:nvSpPr>
                <p:cNvPr id="26" name="Oval 12"/>
                <p:cNvSpPr>
                  <a:spLocks noChangeArrowheads="1"/>
                </p:cNvSpPr>
                <p:nvPr/>
              </p:nvSpPr>
              <p:spPr bwMode="auto">
                <a:xfrm>
                  <a:off x="2133600" y="4921567"/>
                  <a:ext cx="228600" cy="228600"/>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sp>
              <p:nvSpPr>
                <p:cNvPr id="27" name="Oval 13"/>
                <p:cNvSpPr>
                  <a:spLocks noChangeArrowheads="1"/>
                </p:cNvSpPr>
                <p:nvPr/>
              </p:nvSpPr>
              <p:spPr bwMode="auto">
                <a:xfrm>
                  <a:off x="2133600" y="5227320"/>
                  <a:ext cx="228600" cy="228600"/>
                </a:xfrm>
                <a:prstGeom prst="ellipse">
                  <a:avLst/>
                </a:prstGeom>
                <a:solidFill>
                  <a:schemeClr val="tx1"/>
                </a:solidFill>
                <a:ln w="9525">
                  <a:solidFill>
                    <a:schemeClr val="tx1"/>
                  </a:solidFill>
                  <a:round/>
                  <a:headEnd/>
                  <a:tailEnd/>
                </a:ln>
                <a:effectLst/>
              </p:spPr>
              <p:txBody>
                <a:bodyPr wrap="none" anchor="ctr"/>
                <a:lstStyle/>
                <a:p>
                  <a:endParaRPr lang="en-US" sz="2000" dirty="0"/>
                </a:p>
              </p:txBody>
            </p:sp>
            <p:sp>
              <p:nvSpPr>
                <p:cNvPr id="28" name="Text Box 15"/>
                <p:cNvSpPr txBox="1">
                  <a:spLocks noChangeArrowheads="1"/>
                </p:cNvSpPr>
                <p:nvPr/>
              </p:nvSpPr>
              <p:spPr bwMode="auto">
                <a:xfrm>
                  <a:off x="2274888" y="5316537"/>
                  <a:ext cx="421910" cy="369332"/>
                </a:xfrm>
                <a:prstGeom prst="rect">
                  <a:avLst/>
                </a:prstGeom>
                <a:noFill/>
                <a:ln w="9525">
                  <a:noFill/>
                  <a:miter lim="800000"/>
                  <a:headEnd/>
                  <a:tailEnd/>
                </a:ln>
                <a:effectLst/>
              </p:spPr>
              <p:txBody>
                <a:bodyPr wrap="none">
                  <a:spAutoFit/>
                </a:bodyPr>
                <a:lstStyle/>
                <a:p>
                  <a:r>
                    <a:rPr lang="en-US" dirty="0" smtClean="0">
                      <a:solidFill>
                        <a:srgbClr val="000000"/>
                      </a:solidFill>
                      <a:latin typeface="Times New Roman" pitchFamily="18" charset="0"/>
                      <a:sym typeface="Symbol" pitchFamily="18" charset="2"/>
                    </a:rPr>
                    <a:t>|0</a:t>
                  </a:r>
                  <a:endParaRPr lang="en-US" dirty="0">
                    <a:solidFill>
                      <a:srgbClr val="000000"/>
                    </a:solidFill>
                    <a:latin typeface="Times New Roman" pitchFamily="18" charset="0"/>
                    <a:sym typeface="Symbol" pitchFamily="18" charset="2"/>
                  </a:endParaRPr>
                </a:p>
              </p:txBody>
            </p:sp>
            <p:sp>
              <p:nvSpPr>
                <p:cNvPr id="29" name="Rectangle 16"/>
                <p:cNvSpPr>
                  <a:spLocks noChangeArrowheads="1"/>
                </p:cNvSpPr>
                <p:nvPr/>
              </p:nvSpPr>
              <p:spPr bwMode="auto">
                <a:xfrm>
                  <a:off x="2276530" y="4572000"/>
                  <a:ext cx="453970" cy="369332"/>
                </a:xfrm>
                <a:prstGeom prst="rect">
                  <a:avLst/>
                </a:prstGeom>
                <a:noFill/>
                <a:ln w="9525">
                  <a:noFill/>
                  <a:miter lim="800000"/>
                  <a:headEnd/>
                  <a:tailEnd/>
                </a:ln>
                <a:effectLst/>
              </p:spPr>
              <p:txBody>
                <a:bodyPr wrap="none">
                  <a:spAutoFit/>
                </a:bodyPr>
                <a:lstStyle/>
                <a:p>
                  <a:r>
                    <a:rPr lang="en-US" dirty="0" smtClean="0">
                      <a:solidFill>
                        <a:srgbClr val="000000"/>
                      </a:solidFill>
                      <a:latin typeface="Times New Roman" pitchFamily="18" charset="0"/>
                      <a:sym typeface="Symbol" pitchFamily="18" charset="2"/>
                    </a:rPr>
                    <a:t>|</a:t>
                  </a:r>
                  <a:r>
                    <a:rPr lang="en-US" dirty="0">
                      <a:solidFill>
                        <a:srgbClr val="000000"/>
                      </a:solidFill>
                      <a:latin typeface="Verdana" pitchFamily="34" charset="0"/>
                      <a:sym typeface="Symbol" pitchFamily="18" charset="2"/>
                    </a:rPr>
                    <a:t>1</a:t>
                  </a:r>
                  <a:r>
                    <a:rPr lang="en-US" dirty="0" smtClean="0">
                      <a:solidFill>
                        <a:srgbClr val="000000"/>
                      </a:solidFill>
                      <a:latin typeface="Verdana" pitchFamily="34" charset="0"/>
                      <a:sym typeface="Symbol" pitchFamily="18" charset="2"/>
                    </a:rPr>
                    <a:t></a:t>
                  </a:r>
                  <a:endParaRPr lang="en-US" dirty="0">
                    <a:solidFill>
                      <a:srgbClr val="000000"/>
                    </a:solidFill>
                    <a:latin typeface="Verdana" pitchFamily="34" charset="0"/>
                    <a:sym typeface="Symbol" pitchFamily="18" charset="2"/>
                  </a:endParaRPr>
                </a:p>
              </p:txBody>
            </p:sp>
            <p:sp>
              <p:nvSpPr>
                <p:cNvPr id="30" name="Text Box 14"/>
                <p:cNvSpPr txBox="1">
                  <a:spLocks noChangeArrowheads="1"/>
                </p:cNvSpPr>
                <p:nvPr/>
              </p:nvSpPr>
              <p:spPr bwMode="auto">
                <a:xfrm>
                  <a:off x="2120900" y="3352800"/>
                  <a:ext cx="1478697" cy="369332"/>
                </a:xfrm>
                <a:prstGeom prst="rect">
                  <a:avLst/>
                </a:prstGeom>
                <a:noFill/>
                <a:ln w="9525">
                  <a:noFill/>
                  <a:miter lim="800000"/>
                  <a:headEnd/>
                  <a:tailEnd/>
                </a:ln>
                <a:effectLst/>
              </p:spPr>
              <p:txBody>
                <a:bodyPr wrap="square">
                  <a:spAutoFit/>
                </a:bodyPr>
                <a:lstStyle/>
                <a:p>
                  <a:pPr eaLnBrk="1" hangingPunct="1">
                    <a:spcBef>
                      <a:spcPct val="50000"/>
                    </a:spcBef>
                  </a:pPr>
                  <a:r>
                    <a:rPr lang="en-US" b="1" dirty="0" smtClean="0">
                      <a:solidFill>
                        <a:srgbClr val="7030A0"/>
                      </a:solidFill>
                      <a:latin typeface="+mj-lt"/>
                    </a:rPr>
                    <a:t>355</a:t>
                  </a:r>
                  <a:r>
                    <a:rPr lang="en-US" b="1" dirty="0" smtClean="0">
                      <a:solidFill>
                        <a:srgbClr val="7030A0"/>
                      </a:solidFill>
                      <a:latin typeface="Arial" charset="0"/>
                    </a:rPr>
                    <a:t> </a:t>
                  </a:r>
                  <a:r>
                    <a:rPr lang="en-US" b="1" dirty="0">
                      <a:solidFill>
                        <a:srgbClr val="7030A0"/>
                      </a:solidFill>
                      <a:latin typeface="Arial" charset="0"/>
                    </a:rPr>
                    <a:t>nm</a:t>
                  </a:r>
                </a:p>
              </p:txBody>
            </p:sp>
            <p:sp>
              <p:nvSpPr>
                <p:cNvPr id="31" name="Line 8"/>
                <p:cNvSpPr>
                  <a:spLocks noChangeShapeType="1"/>
                </p:cNvSpPr>
                <p:nvPr/>
              </p:nvSpPr>
              <p:spPr bwMode="auto">
                <a:xfrm>
                  <a:off x="1752600" y="2628900"/>
                  <a:ext cx="838200" cy="0"/>
                </a:xfrm>
                <a:prstGeom prst="line">
                  <a:avLst/>
                </a:prstGeom>
                <a:noFill/>
                <a:ln w="28575">
                  <a:solidFill>
                    <a:schemeClr val="tx1"/>
                  </a:solidFill>
                  <a:round/>
                  <a:headEnd/>
                  <a:tailEnd/>
                </a:ln>
                <a:effectLst/>
              </p:spPr>
              <p:txBody>
                <a:bodyPr/>
                <a:lstStyle/>
                <a:p>
                  <a:endParaRPr lang="en-US">
                    <a:solidFill>
                      <a:srgbClr val="000000"/>
                    </a:solidFill>
                  </a:endParaRPr>
                </a:p>
              </p:txBody>
            </p:sp>
            <p:sp>
              <p:nvSpPr>
                <p:cNvPr id="32" name="Text Box 11"/>
                <p:cNvSpPr txBox="1">
                  <a:spLocks noChangeArrowheads="1"/>
                </p:cNvSpPr>
                <p:nvPr/>
              </p:nvSpPr>
              <p:spPr bwMode="auto">
                <a:xfrm>
                  <a:off x="987336" y="2420937"/>
                  <a:ext cx="838200" cy="369332"/>
                </a:xfrm>
                <a:prstGeom prst="rect">
                  <a:avLst/>
                </a:prstGeom>
                <a:noFill/>
                <a:ln w="9525">
                  <a:noFill/>
                  <a:miter lim="800000"/>
                  <a:headEnd/>
                  <a:tailEnd/>
                </a:ln>
                <a:effectLst/>
              </p:spPr>
              <p:txBody>
                <a:bodyPr>
                  <a:spAutoFit/>
                </a:bodyPr>
                <a:lstStyle/>
                <a:p>
                  <a:pPr eaLnBrk="1" hangingPunct="1">
                    <a:spcBef>
                      <a:spcPct val="50000"/>
                    </a:spcBef>
                  </a:pPr>
                  <a:r>
                    <a:rPr lang="en-US" b="1" baseline="30000" dirty="0" smtClean="0">
                      <a:solidFill>
                        <a:srgbClr val="000000"/>
                      </a:solidFill>
                      <a:latin typeface="+mj-lt"/>
                    </a:rPr>
                    <a:t>2</a:t>
                  </a:r>
                  <a:r>
                    <a:rPr lang="en-US" b="1" dirty="0" smtClean="0">
                      <a:solidFill>
                        <a:srgbClr val="000000"/>
                      </a:solidFill>
                      <a:latin typeface="+mj-lt"/>
                    </a:rPr>
                    <a:t>P</a:t>
                  </a:r>
                  <a:r>
                    <a:rPr lang="en-US" b="1" baseline="-25000" dirty="0" smtClean="0">
                      <a:solidFill>
                        <a:srgbClr val="000000"/>
                      </a:solidFill>
                      <a:latin typeface="+mj-lt"/>
                    </a:rPr>
                    <a:t>1/2</a:t>
                  </a:r>
                  <a:endParaRPr lang="en-US" b="1" baseline="-25000" dirty="0">
                    <a:solidFill>
                      <a:srgbClr val="000000"/>
                    </a:solidFill>
                    <a:latin typeface="+mj-lt"/>
                  </a:endParaRPr>
                </a:p>
              </p:txBody>
            </p:sp>
          </p:grpSp>
          <p:sp>
            <p:nvSpPr>
              <p:cNvPr id="11" name="Line 18"/>
              <p:cNvSpPr>
                <a:spLocks noChangeShapeType="1"/>
              </p:cNvSpPr>
              <p:nvPr/>
            </p:nvSpPr>
            <p:spPr bwMode="auto">
              <a:xfrm flipV="1">
                <a:off x="1765300" y="2514599"/>
                <a:ext cx="4387" cy="3124200"/>
              </a:xfrm>
              <a:prstGeom prst="line">
                <a:avLst/>
              </a:prstGeom>
              <a:noFill/>
              <a:ln w="38100">
                <a:solidFill>
                  <a:srgbClr val="9966FF"/>
                </a:solidFill>
                <a:round/>
                <a:headEnd type="triangle" w="med" len="med"/>
                <a:tailEnd type="triangle" w="med" len="med"/>
              </a:ln>
              <a:effectLst/>
            </p:spPr>
            <p:txBody>
              <a:bodyPr/>
              <a:lstStyle/>
              <a:p>
                <a:endParaRPr lang="en-US">
                  <a:solidFill>
                    <a:srgbClr val="000000"/>
                  </a:solidFill>
                </a:endParaRPr>
              </a:p>
            </p:txBody>
          </p:sp>
          <p:graphicFrame>
            <p:nvGraphicFramePr>
              <p:cNvPr id="12" name="Object 7"/>
              <p:cNvGraphicFramePr>
                <a:graphicFrameLocks noChangeAspect="1"/>
              </p:cNvGraphicFramePr>
              <p:nvPr/>
            </p:nvGraphicFramePr>
            <p:xfrm>
              <a:off x="2532018" y="5399310"/>
              <a:ext cx="977900" cy="215900"/>
            </p:xfrm>
            <a:graphic>
              <a:graphicData uri="http://schemas.openxmlformats.org/presentationml/2006/ole">
                <mc:AlternateContent xmlns:mc="http://schemas.openxmlformats.org/markup-compatibility/2006">
                  <mc:Choice xmlns:v="urn:schemas-microsoft-com:vml" Requires="v">
                    <p:oleObj spid="_x0000_s326887" name="Equation" r:id="rId4" imgW="977476" imgH="215806" progId="Equation.3">
                      <p:embed/>
                    </p:oleObj>
                  </mc:Choice>
                  <mc:Fallback>
                    <p:oleObj name="Equation" r:id="rId4" imgW="977476"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018" y="5399310"/>
                            <a:ext cx="977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 name="Text Box 22"/>
            <p:cNvSpPr txBox="1">
              <a:spLocks noChangeArrowheads="1"/>
            </p:cNvSpPr>
            <p:nvPr/>
          </p:nvSpPr>
          <p:spPr bwMode="auto">
            <a:xfrm>
              <a:off x="2133600" y="1828800"/>
              <a:ext cx="881973" cy="307777"/>
            </a:xfrm>
            <a:prstGeom prst="rect">
              <a:avLst/>
            </a:prstGeom>
            <a:noFill/>
            <a:ln w="9525">
              <a:noFill/>
              <a:miter lim="800000"/>
              <a:headEnd/>
              <a:tailEnd/>
            </a:ln>
            <a:effectLst/>
          </p:spPr>
          <p:txBody>
            <a:bodyPr wrap="none">
              <a:spAutoFit/>
            </a:bodyPr>
            <a:lstStyle/>
            <a:p>
              <a:r>
                <a:rPr lang="en-US" sz="1400" b="1" dirty="0" smtClean="0">
                  <a:solidFill>
                    <a:srgbClr val="000000"/>
                  </a:solidFill>
                  <a:latin typeface="Symbol" pitchFamily="18" charset="2"/>
                </a:rPr>
                <a:t>D</a:t>
              </a:r>
              <a:r>
                <a:rPr lang="en-US" sz="1400" b="1" dirty="0" smtClean="0">
                  <a:solidFill>
                    <a:srgbClr val="000000"/>
                  </a:solidFill>
                  <a:latin typeface="+mj-lt"/>
                  <a:cs typeface="Times New Roman" pitchFamily="18" charset="0"/>
                </a:rPr>
                <a:t>=66 THz</a:t>
              </a:r>
              <a:endParaRPr lang="en-US" sz="1400" b="1" dirty="0">
                <a:solidFill>
                  <a:srgbClr val="000000"/>
                </a:solidFill>
                <a:latin typeface="+mj-lt"/>
                <a:cs typeface="Times New Roman" pitchFamily="18" charset="0"/>
              </a:endParaRPr>
            </a:p>
          </p:txBody>
        </p:sp>
        <p:sp>
          <p:nvSpPr>
            <p:cNvPr id="36" name="Line 9"/>
            <p:cNvSpPr>
              <a:spLocks noChangeShapeType="1"/>
            </p:cNvSpPr>
            <p:nvPr/>
          </p:nvSpPr>
          <p:spPr bwMode="auto">
            <a:xfrm flipH="1" flipV="1">
              <a:off x="1981200" y="2397036"/>
              <a:ext cx="0" cy="381000"/>
            </a:xfrm>
            <a:prstGeom prst="line">
              <a:avLst/>
            </a:prstGeom>
            <a:noFill/>
            <a:ln w="28575">
              <a:solidFill>
                <a:schemeClr val="tx1"/>
              </a:solidFill>
              <a:round/>
              <a:headEnd type="triangle" w="med" len="med"/>
              <a:tailEnd type="triangle" w="med" len="med"/>
            </a:ln>
            <a:effectLst/>
          </p:spPr>
          <p:txBody>
            <a:bodyPr/>
            <a:lstStyle/>
            <a:p>
              <a:endParaRPr lang="en-US">
                <a:solidFill>
                  <a:srgbClr val="000000"/>
                </a:solidFill>
              </a:endParaRPr>
            </a:p>
          </p:txBody>
        </p:sp>
      </p:grpSp>
      <p:pic>
        <p:nvPicPr>
          <p:cNvPr id="38" name="Picture 356" descr="DSCF344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62600" y="4468702"/>
            <a:ext cx="2881389" cy="2160698"/>
          </a:xfrm>
          <a:prstGeom prst="rect">
            <a:avLst/>
          </a:prstGeom>
          <a:noFill/>
          <a:ln w="9525">
            <a:noFill/>
            <a:miter lim="800000"/>
            <a:headEnd/>
            <a:tailEnd/>
          </a:ln>
        </p:spPr>
      </p:pic>
      <p:sp>
        <p:nvSpPr>
          <p:cNvPr id="54" name="Title 1"/>
          <p:cNvSpPr txBox="1">
            <a:spLocks/>
          </p:cNvSpPr>
          <p:nvPr/>
        </p:nvSpPr>
        <p:spPr>
          <a:xfrm>
            <a:off x="0" y="0"/>
            <a:ext cx="9144000" cy="965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baseline="30000" dirty="0" smtClean="0">
                <a:latin typeface="+mn-lt"/>
                <a:ea typeface="+mn-ea"/>
                <a:cs typeface="+mn-cs"/>
              </a:rPr>
              <a:t>171</a:t>
            </a:r>
            <a:r>
              <a:rPr lang="en-GB" altLang="en-US" sz="2800" b="1" dirty="0" smtClean="0">
                <a:latin typeface="+mn-lt"/>
                <a:ea typeface="+mn-ea"/>
                <a:cs typeface="+mn-cs"/>
              </a:rPr>
              <a:t>Yb</a:t>
            </a:r>
            <a:r>
              <a:rPr lang="en-GB" altLang="en-US" sz="2800" b="1" baseline="30000" dirty="0" smtClean="0">
                <a:latin typeface="+mn-lt"/>
                <a:ea typeface="+mn-ea"/>
                <a:cs typeface="+mn-cs"/>
              </a:rPr>
              <a:t>+ </a:t>
            </a:r>
            <a:r>
              <a:rPr lang="en-GB" altLang="en-US" sz="2800" b="1" dirty="0" smtClean="0">
                <a:latin typeface="+mn-lt"/>
                <a:ea typeface="+mn-ea"/>
                <a:cs typeface="+mn-cs"/>
              </a:rPr>
              <a:t>as a qubit: coherent manipulation</a:t>
            </a:r>
            <a:endParaRPr lang="en-GB" altLang="en-US" sz="2800" b="1" dirty="0">
              <a:latin typeface="+mn-lt"/>
              <a:ea typeface="+mn-ea"/>
              <a:cs typeface="+mn-cs"/>
            </a:endParaRPr>
          </a:p>
        </p:txBody>
      </p:sp>
    </p:spTree>
    <p:extLst>
      <p:ext uri="{BB962C8B-B14F-4D97-AF65-F5344CB8AC3E}">
        <p14:creationId xmlns:p14="http://schemas.microsoft.com/office/powerpoint/2010/main" val="11459240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229600" cy="838200"/>
          </a:xfrm>
        </p:spPr>
        <p:txBody>
          <a:bodyPr>
            <a:normAutofit/>
          </a:bodyPr>
          <a:lstStyle/>
          <a:p>
            <a:pPr algn="l"/>
            <a:r>
              <a:rPr lang="en-US" sz="2800" b="1" dirty="0">
                <a:ea typeface="+mn-ea"/>
                <a:cs typeface="+mn-cs"/>
              </a:rPr>
              <a:t>Modular </a:t>
            </a:r>
            <a:r>
              <a:rPr lang="en-US" sz="2800" b="1" dirty="0" smtClean="0">
                <a:ea typeface="+mn-ea"/>
                <a:cs typeface="+mn-cs"/>
              </a:rPr>
              <a:t>architecture</a:t>
            </a:r>
            <a:endParaRPr lang="en-US" sz="2800" b="1" dirty="0">
              <a:ea typeface="+mn-ea"/>
              <a:cs typeface="+mn-cs"/>
            </a:endParaRPr>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9500" y="1505675"/>
            <a:ext cx="6962775" cy="4025598"/>
          </a:xfrm>
          <a:prstGeom prst="rect">
            <a:avLst/>
          </a:prstGeom>
          <a:noFill/>
          <a:ln w="9525">
            <a:noFill/>
            <a:miter lim="800000"/>
            <a:headEnd/>
            <a:tailEnd/>
          </a:ln>
          <a:effectLst/>
        </p:spPr>
      </p:pic>
      <p:sp>
        <p:nvSpPr>
          <p:cNvPr id="7" name="TextBox 6"/>
          <p:cNvSpPr txBox="1"/>
          <p:nvPr/>
        </p:nvSpPr>
        <p:spPr>
          <a:xfrm>
            <a:off x="5543783" y="6488668"/>
            <a:ext cx="3600217" cy="369332"/>
          </a:xfrm>
          <a:prstGeom prst="rect">
            <a:avLst/>
          </a:prstGeom>
          <a:noFill/>
        </p:spPr>
        <p:txBody>
          <a:bodyPr wrap="none" rtlCol="0">
            <a:spAutoFit/>
          </a:bodyPr>
          <a:lstStyle/>
          <a:p>
            <a:pPr algn="ctr"/>
            <a:r>
              <a:rPr lang="en-US" dirty="0" smtClean="0"/>
              <a:t>S. </a:t>
            </a:r>
            <a:r>
              <a:rPr lang="en-US" dirty="0" err="1" smtClean="0"/>
              <a:t>Debnath</a:t>
            </a:r>
            <a:r>
              <a:rPr lang="en-US" dirty="0" smtClean="0"/>
              <a:t> et al. Nature </a:t>
            </a:r>
            <a:r>
              <a:rPr lang="en-US" b="1" dirty="0" smtClean="0"/>
              <a:t>536</a:t>
            </a:r>
            <a:r>
              <a:rPr lang="en-US" dirty="0" smtClean="0"/>
              <a:t> (2016)</a:t>
            </a:r>
          </a:p>
        </p:txBody>
      </p:sp>
      <p:sp>
        <p:nvSpPr>
          <p:cNvPr id="8" name="Right Arrow 7"/>
          <p:cNvSpPr/>
          <p:nvPr/>
        </p:nvSpPr>
        <p:spPr>
          <a:xfrm rot="10800000">
            <a:off x="8109860" y="4693073"/>
            <a:ext cx="762000" cy="381000"/>
          </a:xfrm>
          <a:prstGeom prst="rightArrow">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5212373" y="1623646"/>
            <a:ext cx="2495550" cy="638175"/>
          </a:xfrm>
          <a:prstGeom prst="rect">
            <a:avLst/>
          </a:prstGeom>
        </p:spPr>
      </p:pic>
      <p:sp>
        <p:nvSpPr>
          <p:cNvPr id="9" name="TextBox 8"/>
          <p:cNvSpPr txBox="1"/>
          <p:nvPr/>
        </p:nvSpPr>
        <p:spPr>
          <a:xfrm>
            <a:off x="5177204" y="1760454"/>
            <a:ext cx="2734275" cy="384721"/>
          </a:xfrm>
          <a:prstGeom prst="rect">
            <a:avLst/>
          </a:prstGeom>
          <a:noFill/>
        </p:spPr>
        <p:txBody>
          <a:bodyPr wrap="none" rtlCol="0">
            <a:spAutoFit/>
          </a:bodyPr>
          <a:lstStyle/>
          <a:p>
            <a:r>
              <a:rPr lang="en-GB" sz="1900" i="1" dirty="0" smtClean="0">
                <a:solidFill>
                  <a:prstClr val="black"/>
                </a:solidFill>
              </a:rPr>
              <a:t>Grover, Hidden Shift, EC …</a:t>
            </a:r>
            <a:endParaRPr lang="en-GB" sz="1900" i="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DAMOP2016Talk\Setup.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96702"/>
            <a:ext cx="8686800" cy="6180298"/>
          </a:xfrm>
          <a:prstGeom prst="rect">
            <a:avLst/>
          </a:prstGeom>
          <a:noFill/>
        </p:spPr>
      </p:pic>
      <p:sp>
        <p:nvSpPr>
          <p:cNvPr id="17" name="Title 1"/>
          <p:cNvSpPr>
            <a:spLocks noGrp="1"/>
          </p:cNvSpPr>
          <p:nvPr>
            <p:ph type="title"/>
          </p:nvPr>
        </p:nvSpPr>
        <p:spPr>
          <a:xfrm>
            <a:off x="0" y="0"/>
            <a:ext cx="8229600" cy="838200"/>
          </a:xfrm>
        </p:spPr>
        <p:txBody>
          <a:bodyPr>
            <a:normAutofit/>
          </a:bodyPr>
          <a:lstStyle/>
          <a:p>
            <a:pPr algn="l"/>
            <a:r>
              <a:rPr lang="en-US" sz="2800" b="1" dirty="0">
                <a:ea typeface="+mn-ea"/>
                <a:cs typeface="+mn-cs"/>
              </a:rPr>
              <a:t>Hardware</a:t>
            </a:r>
          </a:p>
        </p:txBody>
      </p:sp>
      <p:grpSp>
        <p:nvGrpSpPr>
          <p:cNvPr id="32" name="Group 31"/>
          <p:cNvGrpSpPr>
            <a:grpSpLocks noChangeAspect="1"/>
          </p:cNvGrpSpPr>
          <p:nvPr/>
        </p:nvGrpSpPr>
        <p:grpSpPr>
          <a:xfrm>
            <a:off x="6737766" y="76200"/>
            <a:ext cx="2330034" cy="3896608"/>
            <a:chOff x="367654" y="867331"/>
            <a:chExt cx="2989864" cy="5000069"/>
          </a:xfrm>
        </p:grpSpPr>
        <p:sp>
          <p:nvSpPr>
            <p:cNvPr id="33" name="TextBox 32"/>
            <p:cNvSpPr txBox="1"/>
            <p:nvPr/>
          </p:nvSpPr>
          <p:spPr>
            <a:xfrm>
              <a:off x="3048000" y="1143000"/>
              <a:ext cx="184731" cy="369332"/>
            </a:xfrm>
            <a:prstGeom prst="rect">
              <a:avLst/>
            </a:prstGeom>
            <a:noFill/>
          </p:spPr>
          <p:txBody>
            <a:bodyPr wrap="none" rtlCol="0">
              <a:spAutoFit/>
            </a:bodyPr>
            <a:lstStyle/>
            <a:p>
              <a:endParaRPr lang="en-US" dirty="0"/>
            </a:p>
          </p:txBody>
        </p:sp>
        <p:grpSp>
          <p:nvGrpSpPr>
            <p:cNvPr id="34" name="Group 7"/>
            <p:cNvGrpSpPr/>
            <p:nvPr/>
          </p:nvGrpSpPr>
          <p:grpSpPr>
            <a:xfrm>
              <a:off x="367654" y="867331"/>
              <a:ext cx="2989864" cy="5000069"/>
              <a:chOff x="520054" y="990600"/>
              <a:chExt cx="2989864" cy="5000069"/>
            </a:xfrm>
          </p:grpSpPr>
          <p:sp>
            <p:nvSpPr>
              <p:cNvPr id="37" name="Text Box 10"/>
              <p:cNvSpPr txBox="1">
                <a:spLocks noChangeArrowheads="1"/>
              </p:cNvSpPr>
              <p:nvPr/>
            </p:nvSpPr>
            <p:spPr bwMode="auto">
              <a:xfrm>
                <a:off x="576558" y="5292863"/>
                <a:ext cx="1368901" cy="473921"/>
              </a:xfrm>
              <a:prstGeom prst="rect">
                <a:avLst/>
              </a:prstGeom>
              <a:noFill/>
              <a:ln w="9525">
                <a:noFill/>
                <a:miter lim="800000"/>
                <a:headEnd/>
                <a:tailEnd/>
              </a:ln>
              <a:effectLst/>
            </p:spPr>
            <p:txBody>
              <a:bodyPr wrap="square">
                <a:spAutoFit/>
              </a:bodyPr>
              <a:lstStyle/>
              <a:p>
                <a:pPr eaLnBrk="1" hangingPunct="1">
                  <a:spcBef>
                    <a:spcPct val="50000"/>
                  </a:spcBef>
                </a:pPr>
                <a:r>
                  <a:rPr lang="en-US" baseline="30000" dirty="0">
                    <a:solidFill>
                      <a:srgbClr val="000000"/>
                    </a:solidFill>
                    <a:latin typeface="Arial" charset="0"/>
                  </a:rPr>
                  <a:t>2</a:t>
                </a:r>
                <a:r>
                  <a:rPr lang="en-US" dirty="0">
                    <a:solidFill>
                      <a:srgbClr val="000000"/>
                    </a:solidFill>
                    <a:latin typeface="Arial" charset="0"/>
                  </a:rPr>
                  <a:t>S</a:t>
                </a:r>
                <a:r>
                  <a:rPr lang="en-US" baseline="-25000" dirty="0">
                    <a:solidFill>
                      <a:srgbClr val="000000"/>
                    </a:solidFill>
                    <a:latin typeface="Arial" charset="0"/>
                  </a:rPr>
                  <a:t>1/2</a:t>
                </a:r>
                <a:endParaRPr lang="en-US" sz="2400" baseline="-25000" dirty="0">
                  <a:solidFill>
                    <a:srgbClr val="000000"/>
                  </a:solidFill>
                  <a:latin typeface="Arial" charset="0"/>
                </a:endParaRPr>
              </a:p>
            </p:txBody>
          </p:sp>
          <p:grpSp>
            <p:nvGrpSpPr>
              <p:cNvPr id="38" name="Group 45"/>
              <p:cNvGrpSpPr/>
              <p:nvPr/>
            </p:nvGrpSpPr>
            <p:grpSpPr>
              <a:xfrm>
                <a:off x="520054" y="1447800"/>
                <a:ext cx="2863643" cy="4542869"/>
                <a:chOff x="735954" y="1143000"/>
                <a:chExt cx="2863643" cy="4542869"/>
              </a:xfrm>
            </p:grpSpPr>
            <p:sp>
              <p:nvSpPr>
                <p:cNvPr id="42" name="Line 18"/>
                <p:cNvSpPr>
                  <a:spLocks noChangeShapeType="1"/>
                </p:cNvSpPr>
                <p:nvPr/>
              </p:nvSpPr>
              <p:spPr bwMode="auto">
                <a:xfrm flipV="1">
                  <a:off x="1752600" y="2209800"/>
                  <a:ext cx="4387" cy="2841625"/>
                </a:xfrm>
                <a:prstGeom prst="line">
                  <a:avLst/>
                </a:prstGeom>
                <a:noFill/>
                <a:ln w="38100">
                  <a:solidFill>
                    <a:srgbClr val="9966FF"/>
                  </a:solidFill>
                  <a:round/>
                  <a:headEnd type="triangle" w="med" len="med"/>
                  <a:tailEnd type="triangle" w="med" len="med"/>
                </a:ln>
                <a:effectLst/>
              </p:spPr>
              <p:txBody>
                <a:bodyPr/>
                <a:lstStyle/>
                <a:p>
                  <a:endParaRPr lang="en-US">
                    <a:solidFill>
                      <a:srgbClr val="000000"/>
                    </a:solidFill>
                  </a:endParaRPr>
                </a:p>
              </p:txBody>
            </p:sp>
            <p:sp>
              <p:nvSpPr>
                <p:cNvPr id="43" name="Line 19"/>
                <p:cNvSpPr>
                  <a:spLocks noChangeShapeType="1"/>
                </p:cNvSpPr>
                <p:nvPr/>
              </p:nvSpPr>
              <p:spPr bwMode="auto">
                <a:xfrm>
                  <a:off x="1747838" y="1423987"/>
                  <a:ext cx="838200" cy="0"/>
                </a:xfrm>
                <a:prstGeom prst="line">
                  <a:avLst/>
                </a:prstGeom>
                <a:noFill/>
                <a:ln w="28575">
                  <a:solidFill>
                    <a:schemeClr val="tx1"/>
                  </a:solidFill>
                  <a:round/>
                  <a:headEnd/>
                  <a:tailEnd/>
                </a:ln>
                <a:effectLst/>
              </p:spPr>
              <p:txBody>
                <a:bodyPr/>
                <a:lstStyle/>
                <a:p>
                  <a:endParaRPr lang="en-US">
                    <a:solidFill>
                      <a:srgbClr val="000000"/>
                    </a:solidFill>
                  </a:endParaRPr>
                </a:p>
              </p:txBody>
            </p:sp>
            <p:sp>
              <p:nvSpPr>
                <p:cNvPr id="44" name="Text Box 20"/>
                <p:cNvSpPr txBox="1">
                  <a:spLocks noChangeArrowheads="1"/>
                </p:cNvSpPr>
                <p:nvPr/>
              </p:nvSpPr>
              <p:spPr bwMode="auto">
                <a:xfrm>
                  <a:off x="735954" y="1143000"/>
                  <a:ext cx="1034290" cy="473921"/>
                </a:xfrm>
                <a:prstGeom prst="rect">
                  <a:avLst/>
                </a:prstGeom>
                <a:noFill/>
                <a:ln w="9525">
                  <a:noFill/>
                  <a:miter lim="800000"/>
                  <a:headEnd/>
                  <a:tailEnd/>
                </a:ln>
                <a:effectLst/>
              </p:spPr>
              <p:txBody>
                <a:bodyPr wrap="square">
                  <a:spAutoFit/>
                </a:bodyPr>
                <a:lstStyle/>
                <a:p>
                  <a:pPr eaLnBrk="1" hangingPunct="1">
                    <a:spcBef>
                      <a:spcPct val="50000"/>
                    </a:spcBef>
                  </a:pPr>
                  <a:r>
                    <a:rPr lang="en-US" baseline="30000" dirty="0">
                      <a:solidFill>
                        <a:srgbClr val="000000"/>
                      </a:solidFill>
                      <a:latin typeface="Arial" charset="0"/>
                    </a:rPr>
                    <a:t>2</a:t>
                  </a:r>
                  <a:r>
                    <a:rPr lang="en-US" dirty="0">
                      <a:solidFill>
                        <a:srgbClr val="000000"/>
                      </a:solidFill>
                      <a:latin typeface="Arial" charset="0"/>
                    </a:rPr>
                    <a:t>P</a:t>
                  </a:r>
                  <a:r>
                    <a:rPr lang="en-US" baseline="-25000" dirty="0">
                      <a:solidFill>
                        <a:srgbClr val="000000"/>
                      </a:solidFill>
                      <a:latin typeface="Arial" charset="0"/>
                    </a:rPr>
                    <a:t>3/2</a:t>
                  </a:r>
                  <a:endParaRPr lang="en-US" sz="2400" baseline="-25000" dirty="0">
                    <a:solidFill>
                      <a:srgbClr val="000000"/>
                    </a:solidFill>
                    <a:latin typeface="Arial" charset="0"/>
                  </a:endParaRPr>
                </a:p>
              </p:txBody>
            </p:sp>
            <p:sp>
              <p:nvSpPr>
                <p:cNvPr id="45" name="Line 21"/>
                <p:cNvSpPr>
                  <a:spLocks noChangeShapeType="1"/>
                </p:cNvSpPr>
                <p:nvPr/>
              </p:nvSpPr>
              <p:spPr bwMode="auto">
                <a:xfrm>
                  <a:off x="1747838" y="2209800"/>
                  <a:ext cx="838200" cy="0"/>
                </a:xfrm>
                <a:prstGeom prst="line">
                  <a:avLst/>
                </a:prstGeom>
                <a:noFill/>
                <a:ln w="28575">
                  <a:solidFill>
                    <a:schemeClr val="tx1"/>
                  </a:solidFill>
                  <a:prstDash val="sysDot"/>
                  <a:round/>
                  <a:headEnd/>
                  <a:tailEnd/>
                </a:ln>
                <a:effectLst/>
              </p:spPr>
              <p:txBody>
                <a:bodyPr/>
                <a:lstStyle/>
                <a:p>
                  <a:endParaRPr lang="en-US">
                    <a:solidFill>
                      <a:srgbClr val="000000"/>
                    </a:solidFill>
                  </a:endParaRPr>
                </a:p>
              </p:txBody>
            </p:sp>
            <p:sp>
              <p:nvSpPr>
                <p:cNvPr id="46" name="Line 9"/>
                <p:cNvSpPr>
                  <a:spLocks noChangeShapeType="1"/>
                </p:cNvSpPr>
                <p:nvPr/>
              </p:nvSpPr>
              <p:spPr bwMode="auto">
                <a:xfrm flipH="1" flipV="1">
                  <a:off x="2349500" y="1439091"/>
                  <a:ext cx="0" cy="762000"/>
                </a:xfrm>
                <a:prstGeom prst="line">
                  <a:avLst/>
                </a:prstGeom>
                <a:noFill/>
                <a:ln w="28575">
                  <a:solidFill>
                    <a:schemeClr val="tx1"/>
                  </a:solidFill>
                  <a:round/>
                  <a:headEnd type="triangle" w="med" len="med"/>
                  <a:tailEnd type="triangle" w="med" len="med"/>
                </a:ln>
                <a:effectLst/>
              </p:spPr>
              <p:txBody>
                <a:bodyPr/>
                <a:lstStyle/>
                <a:p>
                  <a:endParaRPr lang="en-US">
                    <a:solidFill>
                      <a:srgbClr val="000000"/>
                    </a:solidFill>
                  </a:endParaRPr>
                </a:p>
              </p:txBody>
            </p:sp>
            <p:sp>
              <p:nvSpPr>
                <p:cNvPr id="48" name="Text Box 22"/>
                <p:cNvSpPr txBox="1">
                  <a:spLocks noChangeArrowheads="1"/>
                </p:cNvSpPr>
                <p:nvPr/>
              </p:nvSpPr>
              <p:spPr bwMode="auto">
                <a:xfrm>
                  <a:off x="2501900" y="2286000"/>
                  <a:ext cx="936410" cy="307777"/>
                </a:xfrm>
                <a:prstGeom prst="rect">
                  <a:avLst/>
                </a:prstGeom>
                <a:noFill/>
                <a:ln w="9525">
                  <a:noFill/>
                  <a:miter lim="800000"/>
                  <a:headEnd/>
                  <a:tailEnd/>
                </a:ln>
                <a:effectLst/>
              </p:spPr>
              <p:txBody>
                <a:bodyPr wrap="none">
                  <a:spAutoFit/>
                </a:bodyPr>
                <a:lstStyle/>
                <a:p>
                  <a:r>
                    <a:rPr lang="en-US" sz="1400" dirty="0" smtClean="0">
                      <a:solidFill>
                        <a:srgbClr val="000000"/>
                      </a:solidFill>
                      <a:latin typeface="Symbol" pitchFamily="18" charset="2"/>
                    </a:rPr>
                    <a:t>D</a:t>
                  </a:r>
                  <a:r>
                    <a:rPr lang="en-US" sz="1400" dirty="0" smtClean="0">
                      <a:solidFill>
                        <a:srgbClr val="000000"/>
                      </a:solidFill>
                      <a:latin typeface="Times New Roman" pitchFamily="18" charset="0"/>
                      <a:cs typeface="Times New Roman" pitchFamily="18" charset="0"/>
                    </a:rPr>
                    <a:t>=33 THz</a:t>
                  </a:r>
                  <a:endParaRPr lang="en-US" sz="1400" dirty="0">
                    <a:solidFill>
                      <a:srgbClr val="000000"/>
                    </a:solidFill>
                    <a:latin typeface="Times New Roman" pitchFamily="18" charset="0"/>
                    <a:cs typeface="Times New Roman" pitchFamily="18" charset="0"/>
                  </a:endParaRPr>
                </a:p>
              </p:txBody>
            </p:sp>
            <p:sp>
              <p:nvSpPr>
                <p:cNvPr id="49" name="Line 5"/>
                <p:cNvSpPr>
                  <a:spLocks noChangeShapeType="1"/>
                </p:cNvSpPr>
                <p:nvPr/>
              </p:nvSpPr>
              <p:spPr bwMode="auto">
                <a:xfrm>
                  <a:off x="1752600" y="5043487"/>
                  <a:ext cx="838200" cy="0"/>
                </a:xfrm>
                <a:prstGeom prst="line">
                  <a:avLst/>
                </a:prstGeom>
                <a:noFill/>
                <a:ln w="28575">
                  <a:solidFill>
                    <a:schemeClr val="tx1"/>
                  </a:solidFill>
                  <a:round/>
                  <a:headEnd/>
                  <a:tailEnd/>
                </a:ln>
                <a:effectLst/>
              </p:spPr>
              <p:txBody>
                <a:bodyPr/>
                <a:lstStyle/>
                <a:p>
                  <a:endParaRPr lang="en-US">
                    <a:solidFill>
                      <a:srgbClr val="000000"/>
                    </a:solidFill>
                  </a:endParaRPr>
                </a:p>
              </p:txBody>
            </p:sp>
            <p:sp>
              <p:nvSpPr>
                <p:cNvPr id="50" name="Line 7"/>
                <p:cNvSpPr>
                  <a:spLocks noChangeShapeType="1"/>
                </p:cNvSpPr>
                <p:nvPr/>
              </p:nvSpPr>
              <p:spPr bwMode="auto">
                <a:xfrm>
                  <a:off x="1752600" y="5338762"/>
                  <a:ext cx="838200" cy="0"/>
                </a:xfrm>
                <a:prstGeom prst="line">
                  <a:avLst/>
                </a:prstGeom>
                <a:noFill/>
                <a:ln w="28575">
                  <a:solidFill>
                    <a:schemeClr val="tx1"/>
                  </a:solidFill>
                  <a:round/>
                  <a:headEnd/>
                  <a:tailEnd/>
                </a:ln>
                <a:effectLst/>
              </p:spPr>
              <p:txBody>
                <a:bodyPr/>
                <a:lstStyle/>
                <a:p>
                  <a:endParaRPr lang="en-US">
                    <a:solidFill>
                      <a:srgbClr val="000000"/>
                    </a:solidFill>
                  </a:endParaRPr>
                </a:p>
              </p:txBody>
            </p:sp>
            <p:sp>
              <p:nvSpPr>
                <p:cNvPr id="51" name="Line 9"/>
                <p:cNvSpPr>
                  <a:spLocks noChangeShapeType="1"/>
                </p:cNvSpPr>
                <p:nvPr/>
              </p:nvSpPr>
              <p:spPr bwMode="auto">
                <a:xfrm flipV="1">
                  <a:off x="2695664" y="5046618"/>
                  <a:ext cx="0" cy="304800"/>
                </a:xfrm>
                <a:prstGeom prst="line">
                  <a:avLst/>
                </a:prstGeom>
                <a:noFill/>
                <a:ln w="28575">
                  <a:solidFill>
                    <a:schemeClr val="tx1"/>
                  </a:solidFill>
                  <a:round/>
                  <a:headEnd type="triangle" w="med" len="med"/>
                  <a:tailEnd type="triangle" w="med" len="med"/>
                </a:ln>
                <a:effectLst/>
              </p:spPr>
              <p:txBody>
                <a:bodyPr/>
                <a:lstStyle/>
                <a:p>
                  <a:endParaRPr lang="en-US">
                    <a:solidFill>
                      <a:srgbClr val="000000"/>
                    </a:solidFill>
                  </a:endParaRPr>
                </a:p>
              </p:txBody>
            </p:sp>
            <p:sp>
              <p:nvSpPr>
                <p:cNvPr id="52" name="Oval 12"/>
                <p:cNvSpPr>
                  <a:spLocks noChangeArrowheads="1"/>
                </p:cNvSpPr>
                <p:nvPr/>
              </p:nvSpPr>
              <p:spPr bwMode="auto">
                <a:xfrm>
                  <a:off x="2133600" y="4921567"/>
                  <a:ext cx="228600" cy="228600"/>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sp>
              <p:nvSpPr>
                <p:cNvPr id="53" name="Oval 13"/>
                <p:cNvSpPr>
                  <a:spLocks noChangeArrowheads="1"/>
                </p:cNvSpPr>
                <p:nvPr/>
              </p:nvSpPr>
              <p:spPr bwMode="auto">
                <a:xfrm>
                  <a:off x="2133600" y="5227320"/>
                  <a:ext cx="228600" cy="228600"/>
                </a:xfrm>
                <a:prstGeom prst="ellipse">
                  <a:avLst/>
                </a:prstGeom>
                <a:solidFill>
                  <a:schemeClr val="tx1"/>
                </a:solidFill>
                <a:ln w="9525">
                  <a:solidFill>
                    <a:schemeClr val="tx1"/>
                  </a:solidFill>
                  <a:round/>
                  <a:headEnd/>
                  <a:tailEnd/>
                </a:ln>
                <a:effectLst/>
              </p:spPr>
              <p:txBody>
                <a:bodyPr wrap="none" anchor="ctr"/>
                <a:lstStyle/>
                <a:p>
                  <a:endParaRPr lang="en-US" sz="2000" dirty="0"/>
                </a:p>
              </p:txBody>
            </p:sp>
            <p:sp>
              <p:nvSpPr>
                <p:cNvPr id="54" name="Text Box 15"/>
                <p:cNvSpPr txBox="1">
                  <a:spLocks noChangeArrowheads="1"/>
                </p:cNvSpPr>
                <p:nvPr/>
              </p:nvSpPr>
              <p:spPr bwMode="auto">
                <a:xfrm>
                  <a:off x="2274888" y="5316537"/>
                  <a:ext cx="421910" cy="369332"/>
                </a:xfrm>
                <a:prstGeom prst="rect">
                  <a:avLst/>
                </a:prstGeom>
                <a:noFill/>
                <a:ln w="9525">
                  <a:noFill/>
                  <a:miter lim="800000"/>
                  <a:headEnd/>
                  <a:tailEnd/>
                </a:ln>
                <a:effectLst/>
              </p:spPr>
              <p:txBody>
                <a:bodyPr wrap="none">
                  <a:spAutoFit/>
                </a:bodyPr>
                <a:lstStyle/>
                <a:p>
                  <a:r>
                    <a:rPr lang="en-US" dirty="0" smtClean="0">
                      <a:solidFill>
                        <a:srgbClr val="000000"/>
                      </a:solidFill>
                      <a:latin typeface="Times New Roman" pitchFamily="18" charset="0"/>
                      <a:sym typeface="Symbol" pitchFamily="18" charset="2"/>
                    </a:rPr>
                    <a:t>|0</a:t>
                  </a:r>
                  <a:endParaRPr lang="en-US" dirty="0">
                    <a:solidFill>
                      <a:srgbClr val="000000"/>
                    </a:solidFill>
                    <a:latin typeface="Times New Roman" pitchFamily="18" charset="0"/>
                    <a:sym typeface="Symbol" pitchFamily="18" charset="2"/>
                  </a:endParaRPr>
                </a:p>
              </p:txBody>
            </p:sp>
            <p:sp>
              <p:nvSpPr>
                <p:cNvPr id="55" name="Rectangle 16"/>
                <p:cNvSpPr>
                  <a:spLocks noChangeArrowheads="1"/>
                </p:cNvSpPr>
                <p:nvPr/>
              </p:nvSpPr>
              <p:spPr bwMode="auto">
                <a:xfrm>
                  <a:off x="2276530" y="4572000"/>
                  <a:ext cx="453970" cy="369332"/>
                </a:xfrm>
                <a:prstGeom prst="rect">
                  <a:avLst/>
                </a:prstGeom>
                <a:noFill/>
                <a:ln w="9525">
                  <a:noFill/>
                  <a:miter lim="800000"/>
                  <a:headEnd/>
                  <a:tailEnd/>
                </a:ln>
                <a:effectLst/>
              </p:spPr>
              <p:txBody>
                <a:bodyPr wrap="none">
                  <a:spAutoFit/>
                </a:bodyPr>
                <a:lstStyle/>
                <a:p>
                  <a:r>
                    <a:rPr lang="en-US" dirty="0" smtClean="0">
                      <a:solidFill>
                        <a:srgbClr val="000000"/>
                      </a:solidFill>
                      <a:latin typeface="Times New Roman" pitchFamily="18" charset="0"/>
                      <a:sym typeface="Symbol" pitchFamily="18" charset="2"/>
                    </a:rPr>
                    <a:t>|</a:t>
                  </a:r>
                  <a:r>
                    <a:rPr lang="en-US" dirty="0">
                      <a:solidFill>
                        <a:srgbClr val="000000"/>
                      </a:solidFill>
                      <a:latin typeface="Verdana" pitchFamily="34" charset="0"/>
                      <a:sym typeface="Symbol" pitchFamily="18" charset="2"/>
                    </a:rPr>
                    <a:t>1</a:t>
                  </a:r>
                  <a:r>
                    <a:rPr lang="en-US" dirty="0" smtClean="0">
                      <a:solidFill>
                        <a:srgbClr val="000000"/>
                      </a:solidFill>
                      <a:latin typeface="Verdana" pitchFamily="34" charset="0"/>
                      <a:sym typeface="Symbol" pitchFamily="18" charset="2"/>
                    </a:rPr>
                    <a:t></a:t>
                  </a:r>
                  <a:endParaRPr lang="en-US" dirty="0">
                    <a:solidFill>
                      <a:srgbClr val="000000"/>
                    </a:solidFill>
                    <a:latin typeface="Verdana" pitchFamily="34" charset="0"/>
                    <a:sym typeface="Symbol" pitchFamily="18" charset="2"/>
                  </a:endParaRPr>
                </a:p>
              </p:txBody>
            </p:sp>
            <p:sp>
              <p:nvSpPr>
                <p:cNvPr id="56" name="Text Box 14"/>
                <p:cNvSpPr txBox="1">
                  <a:spLocks noChangeArrowheads="1"/>
                </p:cNvSpPr>
                <p:nvPr/>
              </p:nvSpPr>
              <p:spPr bwMode="auto">
                <a:xfrm>
                  <a:off x="2120900" y="3352800"/>
                  <a:ext cx="1478697" cy="513415"/>
                </a:xfrm>
                <a:prstGeom prst="rect">
                  <a:avLst/>
                </a:prstGeom>
                <a:noFill/>
                <a:ln w="9525">
                  <a:noFill/>
                  <a:miter lim="800000"/>
                  <a:headEnd/>
                  <a:tailEnd/>
                </a:ln>
                <a:effectLst/>
              </p:spPr>
              <p:txBody>
                <a:bodyPr wrap="square">
                  <a:spAutoFit/>
                </a:bodyPr>
                <a:lstStyle/>
                <a:p>
                  <a:pPr eaLnBrk="1" hangingPunct="1">
                    <a:spcBef>
                      <a:spcPct val="50000"/>
                    </a:spcBef>
                  </a:pPr>
                  <a:r>
                    <a:rPr lang="en-US" sz="2000" b="1" dirty="0" smtClean="0">
                      <a:solidFill>
                        <a:srgbClr val="7030A0"/>
                      </a:solidFill>
                      <a:latin typeface="Arial" charset="0"/>
                    </a:rPr>
                    <a:t>355 nm</a:t>
                  </a:r>
                  <a:endParaRPr lang="en-US" sz="2000" b="1" dirty="0">
                    <a:solidFill>
                      <a:srgbClr val="7030A0"/>
                    </a:solidFill>
                    <a:latin typeface="Arial" charset="0"/>
                  </a:endParaRPr>
                </a:p>
              </p:txBody>
            </p:sp>
            <p:sp>
              <p:nvSpPr>
                <p:cNvPr id="57" name="Line 8"/>
                <p:cNvSpPr>
                  <a:spLocks noChangeShapeType="1"/>
                </p:cNvSpPr>
                <p:nvPr/>
              </p:nvSpPr>
              <p:spPr bwMode="auto">
                <a:xfrm>
                  <a:off x="1752600" y="2628900"/>
                  <a:ext cx="838200" cy="0"/>
                </a:xfrm>
                <a:prstGeom prst="line">
                  <a:avLst/>
                </a:prstGeom>
                <a:noFill/>
                <a:ln w="28575">
                  <a:solidFill>
                    <a:schemeClr val="tx1"/>
                  </a:solidFill>
                  <a:round/>
                  <a:headEnd/>
                  <a:tailEnd/>
                </a:ln>
                <a:effectLst/>
              </p:spPr>
              <p:txBody>
                <a:bodyPr/>
                <a:lstStyle/>
                <a:p>
                  <a:endParaRPr lang="en-US">
                    <a:solidFill>
                      <a:srgbClr val="000000"/>
                    </a:solidFill>
                  </a:endParaRPr>
                </a:p>
              </p:txBody>
            </p:sp>
            <p:sp>
              <p:nvSpPr>
                <p:cNvPr id="58" name="Text Box 11"/>
                <p:cNvSpPr txBox="1">
                  <a:spLocks noChangeArrowheads="1"/>
                </p:cNvSpPr>
                <p:nvPr/>
              </p:nvSpPr>
              <p:spPr bwMode="auto">
                <a:xfrm>
                  <a:off x="740717" y="2347912"/>
                  <a:ext cx="1029527" cy="473921"/>
                </a:xfrm>
                <a:prstGeom prst="rect">
                  <a:avLst/>
                </a:prstGeom>
                <a:noFill/>
                <a:ln w="9525">
                  <a:noFill/>
                  <a:miter lim="800000"/>
                  <a:headEnd/>
                  <a:tailEnd/>
                </a:ln>
                <a:effectLst/>
              </p:spPr>
              <p:txBody>
                <a:bodyPr wrap="square">
                  <a:spAutoFit/>
                </a:bodyPr>
                <a:lstStyle/>
                <a:p>
                  <a:pPr eaLnBrk="1" hangingPunct="1">
                    <a:spcBef>
                      <a:spcPct val="50000"/>
                    </a:spcBef>
                  </a:pPr>
                  <a:r>
                    <a:rPr lang="en-US" baseline="30000" dirty="0">
                      <a:solidFill>
                        <a:srgbClr val="000000"/>
                      </a:solidFill>
                      <a:latin typeface="Arial" charset="0"/>
                    </a:rPr>
                    <a:t>2</a:t>
                  </a:r>
                  <a:r>
                    <a:rPr lang="en-US" dirty="0">
                      <a:solidFill>
                        <a:srgbClr val="000000"/>
                      </a:solidFill>
                      <a:latin typeface="Arial" charset="0"/>
                    </a:rPr>
                    <a:t>P</a:t>
                  </a:r>
                  <a:r>
                    <a:rPr lang="en-US" baseline="-25000" dirty="0">
                      <a:solidFill>
                        <a:srgbClr val="000000"/>
                      </a:solidFill>
                      <a:latin typeface="Arial" charset="0"/>
                    </a:rPr>
                    <a:t>1/2</a:t>
                  </a:r>
                </a:p>
              </p:txBody>
            </p:sp>
          </p:grpSp>
          <p:sp>
            <p:nvSpPr>
              <p:cNvPr id="39" name="Line 18"/>
              <p:cNvSpPr>
                <a:spLocks noChangeShapeType="1"/>
              </p:cNvSpPr>
              <p:nvPr/>
            </p:nvSpPr>
            <p:spPr bwMode="auto">
              <a:xfrm flipV="1">
                <a:off x="1765300" y="2514599"/>
                <a:ext cx="4387" cy="3124200"/>
              </a:xfrm>
              <a:prstGeom prst="line">
                <a:avLst/>
              </a:prstGeom>
              <a:noFill/>
              <a:ln w="38100">
                <a:solidFill>
                  <a:srgbClr val="9966FF"/>
                </a:solidFill>
                <a:round/>
                <a:headEnd type="triangle" w="med" len="med"/>
                <a:tailEnd type="triangle" w="med" len="med"/>
              </a:ln>
              <a:effectLst/>
            </p:spPr>
            <p:txBody>
              <a:bodyPr/>
              <a:lstStyle/>
              <a:p>
                <a:endParaRPr lang="en-US">
                  <a:solidFill>
                    <a:srgbClr val="000000"/>
                  </a:solidFill>
                </a:endParaRPr>
              </a:p>
            </p:txBody>
          </p:sp>
          <p:graphicFrame>
            <p:nvGraphicFramePr>
              <p:cNvPr id="40" name="Object 7"/>
              <p:cNvGraphicFramePr>
                <a:graphicFrameLocks noChangeAspect="1"/>
              </p:cNvGraphicFramePr>
              <p:nvPr/>
            </p:nvGraphicFramePr>
            <p:xfrm>
              <a:off x="2532018" y="5399310"/>
              <a:ext cx="977900" cy="215900"/>
            </p:xfrm>
            <a:graphic>
              <a:graphicData uri="http://schemas.openxmlformats.org/presentationml/2006/ole">
                <mc:AlternateContent xmlns:mc="http://schemas.openxmlformats.org/markup-compatibility/2006">
                  <mc:Choice xmlns:v="urn:schemas-microsoft-com:vml" Requires="v">
                    <p:oleObj spid="_x0000_s325907" name="Equation" r:id="rId5" imgW="977476" imgH="215806" progId="Equation.3">
                      <p:embed/>
                    </p:oleObj>
                  </mc:Choice>
                  <mc:Fallback>
                    <p:oleObj name="Equation" r:id="rId5" imgW="977476"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018" y="5399310"/>
                            <a:ext cx="977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Rectangle 40"/>
              <p:cNvSpPr/>
              <p:nvPr/>
            </p:nvSpPr>
            <p:spPr>
              <a:xfrm>
                <a:off x="1523999" y="990600"/>
                <a:ext cx="1399246" cy="592402"/>
              </a:xfrm>
              <a:prstGeom prst="rect">
                <a:avLst/>
              </a:prstGeom>
            </p:spPr>
            <p:txBody>
              <a:bodyPr wrap="square">
                <a:spAutoFit/>
              </a:bodyPr>
              <a:lstStyle/>
              <a:p>
                <a:r>
                  <a:rPr lang="en-US" sz="2400" baseline="30000" dirty="0" smtClean="0"/>
                  <a:t>171</a:t>
                </a:r>
                <a:r>
                  <a:rPr lang="en-US" sz="2400" dirty="0" smtClean="0"/>
                  <a:t>Yb</a:t>
                </a:r>
                <a:r>
                  <a:rPr lang="en-US" sz="2400" baseline="30000" dirty="0" smtClean="0"/>
                  <a:t>+</a:t>
                </a:r>
                <a:endParaRPr lang="en-US" sz="2400" dirty="0"/>
              </a:p>
            </p:txBody>
          </p:sp>
        </p:grpSp>
        <p:sp>
          <p:nvSpPr>
            <p:cNvPr id="35" name="Text Box 22"/>
            <p:cNvSpPr txBox="1">
              <a:spLocks noChangeArrowheads="1"/>
            </p:cNvSpPr>
            <p:nvPr/>
          </p:nvSpPr>
          <p:spPr bwMode="auto">
            <a:xfrm>
              <a:off x="2133600" y="1828800"/>
              <a:ext cx="936410" cy="307777"/>
            </a:xfrm>
            <a:prstGeom prst="rect">
              <a:avLst/>
            </a:prstGeom>
            <a:noFill/>
            <a:ln w="9525">
              <a:noFill/>
              <a:miter lim="800000"/>
              <a:headEnd/>
              <a:tailEnd/>
            </a:ln>
            <a:effectLst/>
          </p:spPr>
          <p:txBody>
            <a:bodyPr wrap="none">
              <a:spAutoFit/>
            </a:bodyPr>
            <a:lstStyle/>
            <a:p>
              <a:r>
                <a:rPr lang="en-US" sz="1400" dirty="0" smtClean="0">
                  <a:solidFill>
                    <a:srgbClr val="000000"/>
                  </a:solidFill>
                  <a:latin typeface="Symbol" pitchFamily="18" charset="2"/>
                </a:rPr>
                <a:t>D</a:t>
              </a:r>
              <a:r>
                <a:rPr lang="en-US" sz="1400" dirty="0" smtClean="0">
                  <a:solidFill>
                    <a:srgbClr val="000000"/>
                  </a:solidFill>
                  <a:latin typeface="Times New Roman" pitchFamily="18" charset="0"/>
                  <a:cs typeface="Times New Roman" pitchFamily="18" charset="0"/>
                </a:rPr>
                <a:t>=66 THz</a:t>
              </a:r>
              <a:endParaRPr lang="en-US" sz="1400" dirty="0">
                <a:solidFill>
                  <a:srgbClr val="000000"/>
                </a:solidFill>
                <a:latin typeface="Times New Roman" pitchFamily="18" charset="0"/>
                <a:cs typeface="Times New Roman" pitchFamily="18" charset="0"/>
              </a:endParaRPr>
            </a:p>
          </p:txBody>
        </p:sp>
        <p:sp>
          <p:nvSpPr>
            <p:cNvPr id="36" name="Line 9"/>
            <p:cNvSpPr>
              <a:spLocks noChangeShapeType="1"/>
            </p:cNvSpPr>
            <p:nvPr/>
          </p:nvSpPr>
          <p:spPr bwMode="auto">
            <a:xfrm flipH="1" flipV="1">
              <a:off x="1981200" y="2397036"/>
              <a:ext cx="0" cy="381000"/>
            </a:xfrm>
            <a:prstGeom prst="line">
              <a:avLst/>
            </a:prstGeom>
            <a:noFill/>
            <a:ln w="28575">
              <a:solidFill>
                <a:schemeClr val="tx1"/>
              </a:solidFill>
              <a:round/>
              <a:headEnd type="triangle" w="med" len="med"/>
              <a:tailEnd type="triangle" w="med" len="med"/>
            </a:ln>
            <a:effectLst/>
          </p:spPr>
          <p:txBody>
            <a:bodyPr/>
            <a:lstStyle/>
            <a:p>
              <a:endParaRPr lang="en-US">
                <a:solidFill>
                  <a:srgbClr val="000000"/>
                </a:solidFill>
              </a:endParaRPr>
            </a:p>
          </p:txBody>
        </p:sp>
      </p:grpSp>
    </p:spTree>
    <p:extLst>
      <p:ext uri="{BB962C8B-B14F-4D97-AF65-F5344CB8AC3E}">
        <p14:creationId xmlns:p14="http://schemas.microsoft.com/office/powerpoint/2010/main" val="37147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OP2016Talk\Setup.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96702"/>
            <a:ext cx="8686800" cy="6180298"/>
          </a:xfrm>
          <a:prstGeom prst="rect">
            <a:avLst/>
          </a:prstGeom>
          <a:noFill/>
        </p:spPr>
      </p:pic>
      <p:sp>
        <p:nvSpPr>
          <p:cNvPr id="17" name="Title 1"/>
          <p:cNvSpPr>
            <a:spLocks noGrp="1"/>
          </p:cNvSpPr>
          <p:nvPr>
            <p:ph type="title"/>
          </p:nvPr>
        </p:nvSpPr>
        <p:spPr>
          <a:xfrm>
            <a:off x="0" y="0"/>
            <a:ext cx="8229600" cy="838200"/>
          </a:xfrm>
        </p:spPr>
        <p:txBody>
          <a:bodyPr>
            <a:normAutofit/>
          </a:bodyPr>
          <a:lstStyle/>
          <a:p>
            <a:pPr algn="l"/>
            <a:r>
              <a:rPr lang="en-US" sz="2800" b="1" dirty="0">
                <a:ea typeface="+mn-ea"/>
                <a:cs typeface="+mn-cs"/>
              </a:rPr>
              <a:t>Hardware: Read-out</a:t>
            </a:r>
          </a:p>
        </p:txBody>
      </p:sp>
      <p:pic>
        <p:nvPicPr>
          <p:cNvPr id="22" name="Picture 21" descr="C:\Users\Monroe Office\Desktop\JAPAN\Hammamatsu-Presentation\PMT-Imaging.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3839" y="228600"/>
            <a:ext cx="3172335" cy="2819400"/>
          </a:xfrm>
          <a:prstGeom prst="rect">
            <a:avLst/>
          </a:prstGeom>
          <a:noFill/>
        </p:spPr>
      </p:pic>
    </p:spTree>
    <p:extLst>
      <p:ext uri="{BB962C8B-B14F-4D97-AF65-F5344CB8AC3E}">
        <p14:creationId xmlns:p14="http://schemas.microsoft.com/office/powerpoint/2010/main" val="3434872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229600" cy="838200"/>
          </a:xfrm>
        </p:spPr>
        <p:txBody>
          <a:bodyPr>
            <a:normAutofit/>
          </a:bodyPr>
          <a:lstStyle/>
          <a:p>
            <a:pPr algn="l"/>
            <a:r>
              <a:rPr lang="en-US" sz="2800" b="1" dirty="0" smtClean="0">
                <a:ea typeface="+mn-ea"/>
                <a:cs typeface="+mn-cs"/>
              </a:rPr>
              <a:t>Modular architecture</a:t>
            </a:r>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5849" y="1505135"/>
            <a:ext cx="6962775" cy="4025598"/>
          </a:xfrm>
          <a:prstGeom prst="rect">
            <a:avLst/>
          </a:prstGeom>
          <a:noFill/>
          <a:ln w="9525">
            <a:noFill/>
            <a:miter lim="800000"/>
            <a:headEnd/>
            <a:tailEnd/>
          </a:ln>
          <a:effectLst/>
        </p:spPr>
      </p:pic>
      <p:sp>
        <p:nvSpPr>
          <p:cNvPr id="4" name="Right Arrow 3"/>
          <p:cNvSpPr/>
          <p:nvPr/>
        </p:nvSpPr>
        <p:spPr>
          <a:xfrm rot="10800000">
            <a:off x="8066209" y="3733800"/>
            <a:ext cx="762000" cy="381000"/>
          </a:xfrm>
          <a:prstGeom prst="rightArrow">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5543783" y="6488668"/>
            <a:ext cx="3600217" cy="369332"/>
          </a:xfrm>
          <a:prstGeom prst="rect">
            <a:avLst/>
          </a:prstGeom>
          <a:noFill/>
        </p:spPr>
        <p:txBody>
          <a:bodyPr wrap="none" rtlCol="0">
            <a:spAutoFit/>
          </a:bodyPr>
          <a:lstStyle/>
          <a:p>
            <a:pPr algn="ctr"/>
            <a:r>
              <a:rPr lang="en-US" dirty="0" smtClean="0"/>
              <a:t>S. </a:t>
            </a:r>
            <a:r>
              <a:rPr lang="en-US" dirty="0" err="1" smtClean="0"/>
              <a:t>Debnath</a:t>
            </a:r>
            <a:r>
              <a:rPr lang="en-US" dirty="0" smtClean="0"/>
              <a:t> et al. Nature </a:t>
            </a:r>
            <a:r>
              <a:rPr lang="en-US" b="1" dirty="0" smtClean="0"/>
              <a:t>536</a:t>
            </a:r>
            <a:r>
              <a:rPr lang="en-US" dirty="0" smtClean="0"/>
              <a:t> (2016)</a:t>
            </a:r>
          </a:p>
        </p:txBody>
      </p:sp>
      <p:pic>
        <p:nvPicPr>
          <p:cNvPr id="6" name="Picture 5"/>
          <p:cNvPicPr>
            <a:picLocks noChangeAspect="1"/>
          </p:cNvPicPr>
          <p:nvPr/>
        </p:nvPicPr>
        <p:blipFill>
          <a:blip r:embed="rId3"/>
          <a:stretch>
            <a:fillRect/>
          </a:stretch>
        </p:blipFill>
        <p:spPr>
          <a:xfrm>
            <a:off x="5212373" y="1623646"/>
            <a:ext cx="2495550" cy="638175"/>
          </a:xfrm>
          <a:prstGeom prst="rect">
            <a:avLst/>
          </a:prstGeom>
        </p:spPr>
      </p:pic>
      <p:sp>
        <p:nvSpPr>
          <p:cNvPr id="7" name="TextBox 6"/>
          <p:cNvSpPr txBox="1"/>
          <p:nvPr/>
        </p:nvSpPr>
        <p:spPr>
          <a:xfrm>
            <a:off x="5177204" y="1760454"/>
            <a:ext cx="2734275" cy="384721"/>
          </a:xfrm>
          <a:prstGeom prst="rect">
            <a:avLst/>
          </a:prstGeom>
          <a:noFill/>
        </p:spPr>
        <p:txBody>
          <a:bodyPr wrap="none" rtlCol="0">
            <a:spAutoFit/>
          </a:bodyPr>
          <a:lstStyle/>
          <a:p>
            <a:r>
              <a:rPr lang="en-GB" sz="1900" i="1" dirty="0" smtClean="0">
                <a:solidFill>
                  <a:prstClr val="black"/>
                </a:solidFill>
              </a:rPr>
              <a:t>Grover, Hidden Shift, EC …</a:t>
            </a:r>
            <a:endParaRPr lang="en-GB" sz="1900" i="1" dirty="0">
              <a:solidFill>
                <a:prstClr val="black"/>
              </a:solidFill>
            </a:endParaRPr>
          </a:p>
        </p:txBody>
      </p:sp>
    </p:spTree>
    <p:extLst>
      <p:ext uri="{BB962C8B-B14F-4D97-AF65-F5344CB8AC3E}">
        <p14:creationId xmlns:p14="http://schemas.microsoft.com/office/powerpoint/2010/main" val="552359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53217" y="3244334"/>
            <a:ext cx="248786" cy="369332"/>
          </a:xfrm>
          <a:prstGeom prst="rect">
            <a:avLst/>
          </a:prstGeom>
        </p:spPr>
        <p:txBody>
          <a:bodyPr wrap="none">
            <a:spAutoFit/>
          </a:bodyPr>
          <a:lstStyle/>
          <a:p>
            <a:endParaRPr lang="en-US" dirty="0">
              <a:solidFill>
                <a:prstClr val="black"/>
              </a:solidFill>
            </a:endParaRPr>
          </a:p>
        </p:txBody>
      </p:sp>
      <p:grpSp>
        <p:nvGrpSpPr>
          <p:cNvPr id="22" name="Group 21"/>
          <p:cNvGrpSpPr/>
          <p:nvPr/>
        </p:nvGrpSpPr>
        <p:grpSpPr>
          <a:xfrm>
            <a:off x="685800" y="1143315"/>
            <a:ext cx="1476161" cy="2171385"/>
            <a:chOff x="5305639" y="2934015"/>
            <a:chExt cx="1476161" cy="2171385"/>
          </a:xfrm>
        </p:grpSpPr>
        <p:pic>
          <p:nvPicPr>
            <p:cNvPr id="3081" name="Picture 9" descr="J:\Algorithm Paper\AlgorithmPaperV2\Fig_Setup\Beatnote 1.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5639" y="4191000"/>
              <a:ext cx="1476161" cy="914400"/>
            </a:xfrm>
            <a:prstGeom prst="rect">
              <a:avLst/>
            </a:prstGeom>
            <a:noFill/>
          </p:spPr>
        </p:pic>
        <p:sp>
          <p:nvSpPr>
            <p:cNvPr id="11" name="Oval 10"/>
            <p:cNvSpPr/>
            <p:nvPr/>
          </p:nvSpPr>
          <p:spPr>
            <a:xfrm>
              <a:off x="6006679" y="4617720"/>
              <a:ext cx="76200" cy="762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5610439" y="2934015"/>
              <a:ext cx="957430" cy="1287465"/>
              <a:chOff x="5610439" y="2934015"/>
              <a:chExt cx="957430" cy="1287465"/>
            </a:xfrm>
          </p:grpSpPr>
          <p:pic>
            <p:nvPicPr>
              <p:cNvPr id="3074" name="Picture 2" descr="J:\Algorithm Paper\Fig_Setup\Rotation1.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0439" y="3124200"/>
                <a:ext cx="957430" cy="914400"/>
              </a:xfrm>
              <a:prstGeom prst="rect">
                <a:avLst/>
              </a:prstGeom>
              <a:noFill/>
            </p:spPr>
          </p:pic>
          <p:pic>
            <p:nvPicPr>
              <p:cNvPr id="2048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4686" y="2934015"/>
                <a:ext cx="163629" cy="182880"/>
              </a:xfrm>
              <a:prstGeom prst="rect">
                <a:avLst/>
              </a:prstGeom>
              <a:noFill/>
              <a:ln w="9525">
                <a:noFill/>
                <a:miter lim="800000"/>
                <a:headEnd/>
                <a:tailEnd/>
              </a:ln>
            </p:spPr>
          </p:pic>
          <p:pic>
            <p:nvPicPr>
              <p:cNvPr id="1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2243" y="4038600"/>
                <a:ext cx="163629" cy="182880"/>
              </a:xfrm>
              <a:prstGeom prst="rect">
                <a:avLst/>
              </a:prstGeom>
              <a:noFill/>
              <a:ln w="9525">
                <a:noFill/>
                <a:miter lim="800000"/>
                <a:headEnd/>
                <a:tailEnd/>
              </a:ln>
            </p:spPr>
          </p:pic>
        </p:grpSp>
      </p:grpSp>
      <p:grpSp>
        <p:nvGrpSpPr>
          <p:cNvPr id="23" name="Group 22"/>
          <p:cNvGrpSpPr/>
          <p:nvPr/>
        </p:nvGrpSpPr>
        <p:grpSpPr>
          <a:xfrm>
            <a:off x="2562439" y="1135758"/>
            <a:ext cx="1476161" cy="2178942"/>
            <a:chOff x="7086600" y="2926458"/>
            <a:chExt cx="1476161" cy="2178942"/>
          </a:xfrm>
        </p:grpSpPr>
        <p:pic>
          <p:nvPicPr>
            <p:cNvPr id="3082" name="Picture 10" descr="J:\Algorithm Paper\AlgorithmPaperV2\Fig_Setup\Beatnote 2.bm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4191000"/>
              <a:ext cx="1476161" cy="914400"/>
            </a:xfrm>
            <a:prstGeom prst="rect">
              <a:avLst/>
            </a:prstGeom>
            <a:noFill/>
          </p:spPr>
        </p:pic>
        <p:sp>
          <p:nvSpPr>
            <p:cNvPr id="12" name="Oval 11"/>
            <p:cNvSpPr/>
            <p:nvPr/>
          </p:nvSpPr>
          <p:spPr>
            <a:xfrm>
              <a:off x="7787640" y="4617720"/>
              <a:ext cx="76200" cy="762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7391400" y="2926458"/>
              <a:ext cx="925384" cy="1302579"/>
              <a:chOff x="7391400" y="2926458"/>
              <a:chExt cx="925384" cy="1302579"/>
            </a:xfrm>
          </p:grpSpPr>
          <p:pic>
            <p:nvPicPr>
              <p:cNvPr id="3075" name="Picture 3" descr="J:\Algorithm Paper\Fig_Setup\Rotation2.bm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1400" y="3124200"/>
                <a:ext cx="925384" cy="914400"/>
              </a:xfrm>
              <a:prstGeom prst="rect">
                <a:avLst/>
              </a:prstGeom>
              <a:noFill/>
            </p:spPr>
          </p:pic>
          <p:pic>
            <p:nvPicPr>
              <p:cNvPr id="1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91399" y="4046157"/>
                <a:ext cx="163629" cy="182880"/>
              </a:xfrm>
              <a:prstGeom prst="rect">
                <a:avLst/>
              </a:prstGeom>
              <a:noFill/>
              <a:ln w="9525">
                <a:noFill/>
                <a:miter lim="800000"/>
                <a:headEnd/>
                <a:tailEnd/>
              </a:ln>
            </p:spPr>
          </p:pic>
          <p:pic>
            <p:nvPicPr>
              <p:cNvPr id="1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2926458"/>
                <a:ext cx="163629" cy="182880"/>
              </a:xfrm>
              <a:prstGeom prst="rect">
                <a:avLst/>
              </a:prstGeom>
              <a:noFill/>
              <a:ln w="9525">
                <a:noFill/>
                <a:miter lim="800000"/>
                <a:headEnd/>
                <a:tailEnd/>
              </a:ln>
            </p:spPr>
          </p:pic>
        </p:grpSp>
      </p:grpSp>
      <p:pic>
        <p:nvPicPr>
          <p:cNvPr id="26" name="Picture 25" descr="CodeCogsEqn(11).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63800" y="4953000"/>
            <a:ext cx="3606800" cy="723900"/>
          </a:xfrm>
          <a:prstGeom prst="rect">
            <a:avLst/>
          </a:prstGeom>
        </p:spPr>
      </p:pic>
      <p:sp>
        <p:nvSpPr>
          <p:cNvPr id="25" name="Title 1"/>
          <p:cNvSpPr txBox="1">
            <a:spLocks/>
          </p:cNvSpPr>
          <p:nvPr/>
        </p:nvSpPr>
        <p:spPr>
          <a:xfrm>
            <a:off x="0" y="0"/>
            <a:ext cx="8229600" cy="838200"/>
          </a:xfrm>
          <a:prstGeom prst="rect">
            <a:avLst/>
          </a:prstGeom>
        </p:spPr>
        <p:txBody>
          <a:bodyPr vert="horz" lIns="91440" tIns="45720" rIns="91440" bIns="45720" rtlCol="0" anchor="ctr">
            <a:normAutofit/>
          </a:bodyPr>
          <a:lstStyle/>
          <a:p>
            <a:pPr>
              <a:spcBef>
                <a:spcPct val="0"/>
              </a:spcBef>
              <a:defRPr/>
            </a:pPr>
            <a:r>
              <a:rPr lang="en-US" sz="2800" b="1" dirty="0" smtClean="0">
                <a:solidFill>
                  <a:prstClr val="black"/>
                </a:solidFill>
              </a:rPr>
              <a:t>Quantum control: Single qubit rotations</a:t>
            </a:r>
          </a:p>
        </p:txBody>
      </p:sp>
      <p:sp>
        <p:nvSpPr>
          <p:cNvPr id="28" name="TextBox 27"/>
          <p:cNvSpPr txBox="1"/>
          <p:nvPr/>
        </p:nvSpPr>
        <p:spPr>
          <a:xfrm>
            <a:off x="2362200" y="4315936"/>
            <a:ext cx="794513" cy="369332"/>
          </a:xfrm>
          <a:prstGeom prst="rect">
            <a:avLst/>
          </a:prstGeom>
          <a:noFill/>
        </p:spPr>
        <p:txBody>
          <a:bodyPr wrap="none" rtlCol="0">
            <a:spAutoFit/>
          </a:bodyPr>
          <a:lstStyle/>
          <a:p>
            <a:r>
              <a:rPr lang="en-US" b="1" dirty="0" smtClean="0">
                <a:solidFill>
                  <a:prstClr val="black"/>
                </a:solidFill>
              </a:rPr>
              <a:t>R-gate</a:t>
            </a:r>
            <a:endParaRPr lang="en-US" b="1" dirty="0">
              <a:solidFill>
                <a:prstClr val="black"/>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39078" y="922649"/>
            <a:ext cx="4641140" cy="3107702"/>
          </a:xfrm>
          <a:prstGeom prst="rect">
            <a:avLst/>
          </a:prstGeom>
        </p:spPr>
      </p:pic>
      <p:sp>
        <p:nvSpPr>
          <p:cNvPr id="24" name="Footer Placeholder 2"/>
          <p:cNvSpPr txBox="1">
            <a:spLocks/>
          </p:cNvSpPr>
          <p:nvPr/>
        </p:nvSpPr>
        <p:spPr>
          <a:xfrm>
            <a:off x="-506983" y="3429000"/>
            <a:ext cx="3962401" cy="365125"/>
          </a:xfrm>
          <a:prstGeom prst="rect">
            <a:avLst/>
          </a:prstGeom>
        </p:spPr>
        <p:txBody>
          <a:bodyPr vert="horz" lIns="91440" tIns="45720" rIns="91440" bIns="45720" rtlCol="0" anchor="ctr"/>
          <a:lstStyle/>
          <a:p>
            <a:pPr algn="ctr">
              <a:defRPr/>
            </a:pPr>
            <a:r>
              <a:rPr lang="fr-FR" dirty="0" smtClean="0">
                <a:solidFill>
                  <a:prstClr val="black"/>
                </a:solidFill>
              </a:rPr>
              <a:t>Raman beat note</a:t>
            </a:r>
            <a:endParaRPr lang="en-US" dirty="0">
              <a:solidFill>
                <a:prstClr val="black"/>
              </a:solidFill>
            </a:endParaRPr>
          </a:p>
        </p:txBody>
      </p:sp>
    </p:spTree>
    <p:extLst>
      <p:ext uri="{BB962C8B-B14F-4D97-AF65-F5344CB8AC3E}">
        <p14:creationId xmlns:p14="http://schemas.microsoft.com/office/powerpoint/2010/main" val="33793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26217" y="2895600"/>
            <a:ext cx="3508178" cy="2819400"/>
            <a:chOff x="5496812" y="1913064"/>
            <a:chExt cx="1558287" cy="1398650"/>
          </a:xfrm>
        </p:grpSpPr>
        <p:cxnSp>
          <p:nvCxnSpPr>
            <p:cNvPr id="6" name="Straight Arrow Connector 5"/>
            <p:cNvCxnSpPr/>
            <p:nvPr/>
          </p:nvCxnSpPr>
          <p:spPr>
            <a:xfrm rot="5400000" flipH="1" flipV="1">
              <a:off x="5126693" y="2430663"/>
              <a:ext cx="1021369" cy="6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6025485" y="3124278"/>
              <a:ext cx="947651" cy="187436"/>
            </a:xfrm>
            <a:prstGeom prst="rect">
              <a:avLst/>
            </a:prstGeom>
            <a:noFill/>
            <a:ln w="9525">
              <a:noFill/>
              <a:miter lim="800000"/>
              <a:headEnd/>
              <a:tailEnd/>
            </a:ln>
          </p:spPr>
          <p:txBody>
            <a:bodyPr wrap="square">
              <a:spAutoFit/>
            </a:bodyPr>
            <a:lstStyle/>
            <a:p>
              <a:r>
                <a:rPr lang="en-US" sz="1400" dirty="0" smtClean="0">
                  <a:solidFill>
                    <a:prstClr val="black"/>
                  </a:solidFill>
                </a:rPr>
                <a:t>Beatnote frequency</a:t>
              </a:r>
              <a:endParaRPr lang="en-US" sz="1400" dirty="0">
                <a:solidFill>
                  <a:prstClr val="black"/>
                </a:solidFill>
              </a:endParaRPr>
            </a:p>
          </p:txBody>
        </p:sp>
        <p:graphicFrame>
          <p:nvGraphicFramePr>
            <p:cNvPr id="8" name="Object 2"/>
            <p:cNvGraphicFramePr>
              <a:graphicFrameLocks noChangeAspect="1"/>
            </p:cNvGraphicFramePr>
            <p:nvPr>
              <p:extLst/>
            </p:nvPr>
          </p:nvGraphicFramePr>
          <p:xfrm>
            <a:off x="6264630" y="2956539"/>
            <a:ext cx="142440" cy="113404"/>
          </p:xfrm>
          <a:graphic>
            <a:graphicData uri="http://schemas.openxmlformats.org/presentationml/2006/ole">
              <mc:AlternateContent xmlns:mc="http://schemas.openxmlformats.org/markup-compatibility/2006">
                <mc:Choice xmlns:v="urn:schemas-microsoft-com:vml" Requires="v">
                  <p:oleObj spid="_x0000_s333303" name="Equation" r:id="rId3" imgW="266353" imgH="215619" progId="Equation.3">
                    <p:embed/>
                  </p:oleObj>
                </mc:Choice>
                <mc:Fallback>
                  <p:oleObj name="Equation" r:id="rId3" imgW="266353"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630" y="2956539"/>
                          <a:ext cx="142440" cy="113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5400000" flipH="1" flipV="1">
              <a:off x="5903639" y="2536576"/>
              <a:ext cx="807948" cy="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6648006" y="2770757"/>
              <a:ext cx="335375" cy="663"/>
            </a:xfrm>
            <a:prstGeom prst="line">
              <a:avLst/>
            </a:prstGeom>
            <a:ln w="25400">
              <a:solidFill>
                <a:srgbClr val="004BE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5627447" y="2767867"/>
              <a:ext cx="335375" cy="6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Object 3"/>
            <p:cNvGraphicFramePr>
              <a:graphicFrameLocks noChangeAspect="1"/>
            </p:cNvGraphicFramePr>
            <p:nvPr>
              <p:extLst/>
            </p:nvPr>
          </p:nvGraphicFramePr>
          <p:xfrm>
            <a:off x="6861030" y="2515371"/>
            <a:ext cx="55643" cy="105379"/>
          </p:xfrm>
          <a:graphic>
            <a:graphicData uri="http://schemas.openxmlformats.org/presentationml/2006/ole">
              <mc:AlternateContent xmlns:mc="http://schemas.openxmlformats.org/markup-compatibility/2006">
                <mc:Choice xmlns:v="urn:schemas-microsoft-com:vml" Requires="v">
                  <p:oleObj spid="_x0000_s333304"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1030" y="2515371"/>
                          <a:ext cx="55643" cy="105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p:nvPr/>
          </p:nvCxnSpPr>
          <p:spPr>
            <a:xfrm flipV="1">
              <a:off x="5637378" y="2941347"/>
              <a:ext cx="141772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rot="16200000">
              <a:off x="5090611" y="2326511"/>
              <a:ext cx="949114" cy="136711"/>
            </a:xfrm>
            <a:prstGeom prst="rect">
              <a:avLst/>
            </a:prstGeom>
            <a:noFill/>
            <a:ln w="9525">
              <a:noFill/>
              <a:miter lim="800000"/>
              <a:headEnd/>
              <a:tailEnd/>
            </a:ln>
          </p:spPr>
          <p:txBody>
            <a:bodyPr wrap="square">
              <a:spAutoFit/>
            </a:bodyPr>
            <a:lstStyle/>
            <a:p>
              <a:r>
                <a:rPr lang="en-US" sz="1400" dirty="0">
                  <a:solidFill>
                    <a:prstClr val="black"/>
                  </a:solidFill>
                </a:rPr>
                <a:t>t</a:t>
              </a:r>
              <a:r>
                <a:rPr lang="en-US" sz="1400" dirty="0" smtClean="0">
                  <a:solidFill>
                    <a:prstClr val="black"/>
                  </a:solidFill>
                </a:rPr>
                <a:t>ransition probability</a:t>
              </a:r>
              <a:endParaRPr lang="en-US" sz="1400" dirty="0">
                <a:solidFill>
                  <a:prstClr val="black"/>
                </a:solidFill>
              </a:endParaRPr>
            </a:p>
          </p:txBody>
        </p:sp>
        <p:sp>
          <p:nvSpPr>
            <p:cNvPr id="15" name="TextBox 14"/>
            <p:cNvSpPr txBox="1">
              <a:spLocks noChangeArrowheads="1"/>
            </p:cNvSpPr>
            <p:nvPr/>
          </p:nvSpPr>
          <p:spPr bwMode="auto">
            <a:xfrm>
              <a:off x="6156972" y="1913064"/>
              <a:ext cx="462664" cy="187436"/>
            </a:xfrm>
            <a:prstGeom prst="rect">
              <a:avLst/>
            </a:prstGeom>
            <a:noFill/>
            <a:ln w="9525">
              <a:noFill/>
              <a:miter lim="800000"/>
              <a:headEnd/>
              <a:tailEnd/>
            </a:ln>
          </p:spPr>
          <p:txBody>
            <a:bodyPr wrap="square">
              <a:spAutoFit/>
            </a:bodyPr>
            <a:lstStyle/>
            <a:p>
              <a:r>
                <a:rPr lang="en-US" sz="1400" dirty="0" smtClean="0">
                  <a:solidFill>
                    <a:prstClr val="black"/>
                  </a:solidFill>
                </a:rPr>
                <a:t>carrier</a:t>
              </a:r>
              <a:endParaRPr lang="en-US" sz="1400" dirty="0">
                <a:solidFill>
                  <a:prstClr val="black"/>
                </a:solidFill>
              </a:endParaRPr>
            </a:p>
          </p:txBody>
        </p:sp>
        <p:sp>
          <p:nvSpPr>
            <p:cNvPr id="16" name="TextBox 15"/>
            <p:cNvSpPr txBox="1">
              <a:spLocks noChangeArrowheads="1"/>
            </p:cNvSpPr>
            <p:nvPr/>
          </p:nvSpPr>
          <p:spPr bwMode="auto">
            <a:xfrm>
              <a:off x="5615291" y="2086527"/>
              <a:ext cx="454456" cy="318640"/>
            </a:xfrm>
            <a:prstGeom prst="rect">
              <a:avLst/>
            </a:prstGeom>
            <a:noFill/>
            <a:ln w="9525">
              <a:noFill/>
              <a:miter lim="800000"/>
              <a:headEnd/>
              <a:tailEnd/>
            </a:ln>
          </p:spPr>
          <p:txBody>
            <a:bodyPr wrap="square">
              <a:spAutoFit/>
            </a:bodyPr>
            <a:lstStyle/>
            <a:p>
              <a:pPr algn="ctr"/>
              <a:r>
                <a:rPr lang="en-US" sz="1400" dirty="0" smtClean="0">
                  <a:solidFill>
                    <a:srgbClr val="FF0000"/>
                  </a:solidFill>
                  <a:cs typeface="Arial" pitchFamily="34" charset="0"/>
                </a:rPr>
                <a:t>red</a:t>
              </a:r>
            </a:p>
            <a:p>
              <a:pPr algn="ctr"/>
              <a:r>
                <a:rPr lang="en-US" sz="1400" dirty="0" smtClean="0">
                  <a:solidFill>
                    <a:srgbClr val="FF0000"/>
                  </a:solidFill>
                  <a:cs typeface="Arial" pitchFamily="34" charset="0"/>
                </a:rPr>
                <a:t>sideband</a:t>
              </a:r>
              <a:endParaRPr lang="en-US" sz="1400" dirty="0">
                <a:solidFill>
                  <a:srgbClr val="FF0000"/>
                </a:solidFill>
                <a:cs typeface="Arial" pitchFamily="34" charset="0"/>
              </a:endParaRPr>
            </a:p>
          </p:txBody>
        </p:sp>
        <p:sp>
          <p:nvSpPr>
            <p:cNvPr id="17" name="TextBox 16"/>
            <p:cNvSpPr txBox="1">
              <a:spLocks noChangeArrowheads="1"/>
            </p:cNvSpPr>
            <p:nvPr/>
          </p:nvSpPr>
          <p:spPr bwMode="auto">
            <a:xfrm>
              <a:off x="6608212" y="2086527"/>
              <a:ext cx="443478" cy="318640"/>
            </a:xfrm>
            <a:prstGeom prst="rect">
              <a:avLst/>
            </a:prstGeom>
            <a:noFill/>
            <a:ln w="9525">
              <a:noFill/>
              <a:miter lim="800000"/>
              <a:headEnd/>
              <a:tailEnd/>
            </a:ln>
          </p:spPr>
          <p:txBody>
            <a:bodyPr wrap="square">
              <a:spAutoFit/>
            </a:bodyPr>
            <a:lstStyle/>
            <a:p>
              <a:pPr algn="ctr"/>
              <a:r>
                <a:rPr lang="en-US" sz="1400" dirty="0" smtClean="0">
                  <a:solidFill>
                    <a:srgbClr val="0070C0"/>
                  </a:solidFill>
                  <a:cs typeface="Arial" pitchFamily="34" charset="0"/>
                </a:rPr>
                <a:t>blue</a:t>
              </a:r>
            </a:p>
            <a:p>
              <a:pPr algn="ctr"/>
              <a:r>
                <a:rPr lang="en-US" sz="1400" dirty="0" smtClean="0">
                  <a:solidFill>
                    <a:srgbClr val="0070C0"/>
                  </a:solidFill>
                  <a:cs typeface="Arial" pitchFamily="34" charset="0"/>
                </a:rPr>
                <a:t>sideband</a:t>
              </a:r>
              <a:endParaRPr lang="en-US" sz="1400" dirty="0">
                <a:solidFill>
                  <a:srgbClr val="0070C0"/>
                </a:solidFill>
                <a:cs typeface="Arial" pitchFamily="34" charset="0"/>
              </a:endParaRPr>
            </a:p>
          </p:txBody>
        </p:sp>
      </p:grpSp>
      <p:graphicFrame>
        <p:nvGraphicFramePr>
          <p:cNvPr id="19" name="Object 2"/>
          <p:cNvGraphicFramePr>
            <a:graphicFrameLocks noChangeAspect="1"/>
          </p:cNvGraphicFramePr>
          <p:nvPr>
            <p:extLst>
              <p:ext uri="{D42A27DB-BD31-4B8C-83A1-F6EECF244321}">
                <p14:modId xmlns:p14="http://schemas.microsoft.com/office/powerpoint/2010/main" val="1159099692"/>
              </p:ext>
            </p:extLst>
          </p:nvPr>
        </p:nvGraphicFramePr>
        <p:xfrm>
          <a:off x="7696200" y="5041900"/>
          <a:ext cx="639763" cy="230188"/>
        </p:xfrm>
        <a:graphic>
          <a:graphicData uri="http://schemas.openxmlformats.org/presentationml/2006/ole">
            <mc:AlternateContent xmlns:mc="http://schemas.openxmlformats.org/markup-compatibility/2006">
              <mc:Choice xmlns:v="urn:schemas-microsoft-com:vml" Requires="v">
                <p:oleObj spid="_x0000_s333305" name="Equation" r:id="rId7" imgW="558800" imgH="228600" progId="Equation.3">
                  <p:embed/>
                </p:oleObj>
              </mc:Choice>
              <mc:Fallback>
                <p:oleObj name="Equation" r:id="rId7" imgW="5588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5041900"/>
                        <a:ext cx="639763" cy="23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extLst>
              <p:ext uri="{D42A27DB-BD31-4B8C-83A1-F6EECF244321}">
                <p14:modId xmlns:p14="http://schemas.microsoft.com/office/powerpoint/2010/main" val="4197637148"/>
              </p:ext>
            </p:extLst>
          </p:nvPr>
        </p:nvGraphicFramePr>
        <p:xfrm>
          <a:off x="5410200" y="5029200"/>
          <a:ext cx="630238" cy="227013"/>
        </p:xfrm>
        <a:graphic>
          <a:graphicData uri="http://schemas.openxmlformats.org/presentationml/2006/ole">
            <mc:AlternateContent xmlns:mc="http://schemas.openxmlformats.org/markup-compatibility/2006">
              <mc:Choice xmlns:v="urn:schemas-microsoft-com:vml" Requires="v">
                <p:oleObj spid="_x0000_s333306" name="Equation" r:id="rId9" imgW="558800" imgH="228600" progId="Equation.3">
                  <p:embed/>
                </p:oleObj>
              </mc:Choice>
              <mc:Fallback>
                <p:oleObj name="Equation" r:id="rId9" imgW="5588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5029200"/>
                        <a:ext cx="630238" cy="22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7" name="Group 36"/>
          <p:cNvGrpSpPr/>
          <p:nvPr/>
        </p:nvGrpSpPr>
        <p:grpSpPr>
          <a:xfrm>
            <a:off x="6400800" y="762000"/>
            <a:ext cx="990600" cy="76200"/>
            <a:chOff x="6248400" y="1143000"/>
            <a:chExt cx="990600" cy="76200"/>
          </a:xfrm>
        </p:grpSpPr>
        <p:sp>
          <p:nvSpPr>
            <p:cNvPr id="21" name="Oval 20"/>
            <p:cNvSpPr/>
            <p:nvPr/>
          </p:nvSpPr>
          <p:spPr>
            <a:xfrm>
              <a:off x="6248400" y="114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6477000" y="114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6705600" y="114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6934200" y="114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7162800" y="114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9" name="Group 58"/>
          <p:cNvGrpSpPr/>
          <p:nvPr/>
        </p:nvGrpSpPr>
        <p:grpSpPr>
          <a:xfrm>
            <a:off x="5743987" y="4282440"/>
            <a:ext cx="2205166" cy="683669"/>
            <a:chOff x="5743987" y="4130040"/>
            <a:chExt cx="2205166" cy="683669"/>
          </a:xfrm>
        </p:grpSpPr>
        <p:cxnSp>
          <p:nvCxnSpPr>
            <p:cNvPr id="38" name="Straight Connector 37"/>
            <p:cNvCxnSpPr/>
            <p:nvPr/>
          </p:nvCxnSpPr>
          <p:spPr>
            <a:xfrm rot="5400000" flipH="1" flipV="1">
              <a:off x="5406709" y="4467318"/>
              <a:ext cx="676049" cy="14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5461542" y="4467318"/>
              <a:ext cx="676049" cy="14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5522502" y="4467318"/>
              <a:ext cx="676049" cy="14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5598702" y="4467318"/>
              <a:ext cx="676049" cy="14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610382" y="4474938"/>
              <a:ext cx="676049" cy="1493"/>
            </a:xfrm>
            <a:prstGeom prst="line">
              <a:avLst/>
            </a:prstGeom>
            <a:ln w="25400">
              <a:solidFill>
                <a:srgbClr val="004BE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7557042" y="4474938"/>
              <a:ext cx="676049" cy="1493"/>
            </a:xfrm>
            <a:prstGeom prst="line">
              <a:avLst/>
            </a:prstGeom>
            <a:ln w="25400">
              <a:solidFill>
                <a:srgbClr val="004BE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7496082" y="4474938"/>
              <a:ext cx="676049" cy="1493"/>
            </a:xfrm>
            <a:prstGeom prst="line">
              <a:avLst/>
            </a:prstGeom>
            <a:ln w="25400">
              <a:solidFill>
                <a:srgbClr val="004BE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419882" y="4474938"/>
              <a:ext cx="676049" cy="1493"/>
            </a:xfrm>
            <a:prstGeom prst="line">
              <a:avLst/>
            </a:prstGeom>
            <a:ln w="25400">
              <a:solidFill>
                <a:srgbClr val="004BE2"/>
              </a:solidFill>
            </a:ln>
          </p:spPr>
          <p:style>
            <a:lnRef idx="1">
              <a:schemeClr val="accent1"/>
            </a:lnRef>
            <a:fillRef idx="0">
              <a:schemeClr val="accent1"/>
            </a:fillRef>
            <a:effectRef idx="0">
              <a:schemeClr val="accent1"/>
            </a:effectRef>
            <a:fontRef idx="minor">
              <a:schemeClr val="tx1"/>
            </a:fontRef>
          </p:style>
        </p:cxnSp>
      </p:grpSp>
      <p:sp>
        <p:nvSpPr>
          <p:cNvPr id="47" name="Oval 46"/>
          <p:cNvSpPr/>
          <p:nvPr/>
        </p:nvSpPr>
        <p:spPr>
          <a:xfrm>
            <a:off x="6400800" y="167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6629400" y="167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6858000" y="167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7086600" y="167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7315200" y="168741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itle 1"/>
          <p:cNvSpPr txBox="1">
            <a:spLocks/>
          </p:cNvSpPr>
          <p:nvPr/>
        </p:nvSpPr>
        <p:spPr>
          <a:xfrm>
            <a:off x="0" y="0"/>
            <a:ext cx="8229600" cy="838200"/>
          </a:xfrm>
          <a:prstGeom prst="rect">
            <a:avLst/>
          </a:prstGeom>
        </p:spPr>
        <p:txBody>
          <a:bodyPr vert="horz" lIns="91440" tIns="45720" rIns="91440" bIns="45720" rtlCol="0" anchor="ctr">
            <a:normAutofit/>
          </a:bodyPr>
          <a:lstStyle/>
          <a:p>
            <a:pPr>
              <a:spcBef>
                <a:spcPct val="0"/>
              </a:spcBef>
              <a:defRPr/>
            </a:pPr>
            <a:r>
              <a:rPr lang="en-US" sz="2800" b="1" dirty="0" smtClean="0">
                <a:solidFill>
                  <a:prstClr val="black"/>
                </a:solidFill>
              </a:rPr>
              <a:t>Quantum control: Exciting the motion</a:t>
            </a:r>
          </a:p>
        </p:txBody>
      </p:sp>
      <p:sp>
        <p:nvSpPr>
          <p:cNvPr id="4" name="TextBox 3"/>
          <p:cNvSpPr txBox="1"/>
          <p:nvPr/>
        </p:nvSpPr>
        <p:spPr>
          <a:xfrm rot="5400000">
            <a:off x="7492252" y="2158252"/>
            <a:ext cx="343364" cy="369332"/>
          </a:xfrm>
          <a:prstGeom prst="rect">
            <a:avLst/>
          </a:prstGeom>
          <a:noFill/>
        </p:spPr>
        <p:txBody>
          <a:bodyPr wrap="none" rtlCol="0">
            <a:spAutoFit/>
          </a:bodyPr>
          <a:lstStyle/>
          <a:p>
            <a:r>
              <a:rPr lang="en-GB" dirty="0" smtClean="0">
                <a:solidFill>
                  <a:prstClr val="black"/>
                </a:solidFill>
              </a:rPr>
              <a:t>…</a:t>
            </a:r>
            <a:endParaRPr lang="en-GB" dirty="0">
              <a:solidFill>
                <a:prstClr val="black"/>
              </a:solidFill>
            </a:endParaRPr>
          </a:p>
        </p:txBody>
      </p:sp>
      <p:grpSp>
        <p:nvGrpSpPr>
          <p:cNvPr id="61" name="Group 60"/>
          <p:cNvGrpSpPr/>
          <p:nvPr/>
        </p:nvGrpSpPr>
        <p:grpSpPr>
          <a:xfrm>
            <a:off x="5486400" y="685800"/>
            <a:ext cx="2911492" cy="3581400"/>
            <a:chOff x="5486400" y="1219200"/>
            <a:chExt cx="2911492" cy="3581400"/>
          </a:xfrm>
        </p:grpSpPr>
        <p:sp>
          <p:nvSpPr>
            <p:cNvPr id="52" name="TextBox 51"/>
            <p:cNvSpPr txBox="1"/>
            <p:nvPr/>
          </p:nvSpPr>
          <p:spPr>
            <a:xfrm>
              <a:off x="7772400" y="1219200"/>
              <a:ext cx="625492" cy="276999"/>
            </a:xfrm>
            <a:prstGeom prst="rect">
              <a:avLst/>
            </a:prstGeom>
            <a:noFill/>
          </p:spPr>
          <p:txBody>
            <a:bodyPr wrap="none" rtlCol="0">
              <a:spAutoFit/>
            </a:bodyPr>
            <a:lstStyle/>
            <a:p>
              <a:r>
                <a:rPr lang="en-US" sz="1200" dirty="0" smtClean="0">
                  <a:solidFill>
                    <a:prstClr val="black"/>
                  </a:solidFill>
                </a:rPr>
                <a:t>mode1</a:t>
              </a:r>
              <a:endParaRPr lang="en-US" sz="1200" dirty="0">
                <a:solidFill>
                  <a:prstClr val="black"/>
                </a:solidFill>
              </a:endParaRPr>
            </a:p>
          </p:txBody>
        </p:sp>
        <p:sp>
          <p:nvSpPr>
            <p:cNvPr id="53" name="TextBox 52"/>
            <p:cNvSpPr txBox="1"/>
            <p:nvPr/>
          </p:nvSpPr>
          <p:spPr>
            <a:xfrm>
              <a:off x="7772400" y="2085201"/>
              <a:ext cx="625492" cy="276999"/>
            </a:xfrm>
            <a:prstGeom prst="rect">
              <a:avLst/>
            </a:prstGeom>
            <a:noFill/>
          </p:spPr>
          <p:txBody>
            <a:bodyPr wrap="none" rtlCol="0">
              <a:spAutoFit/>
            </a:bodyPr>
            <a:lstStyle/>
            <a:p>
              <a:r>
                <a:rPr lang="en-US" sz="1200" dirty="0" smtClean="0">
                  <a:solidFill>
                    <a:prstClr val="black"/>
                  </a:solidFill>
                </a:rPr>
                <a:t>mode2</a:t>
              </a:r>
              <a:endParaRPr lang="en-US" sz="1200" dirty="0">
                <a:solidFill>
                  <a:prstClr val="black"/>
                </a:solidFill>
              </a:endParaRPr>
            </a:p>
          </p:txBody>
        </p:sp>
        <p:sp>
          <p:nvSpPr>
            <p:cNvPr id="54" name="TextBox 53"/>
            <p:cNvSpPr txBox="1"/>
            <p:nvPr/>
          </p:nvSpPr>
          <p:spPr>
            <a:xfrm>
              <a:off x="5486400" y="4515981"/>
              <a:ext cx="263214" cy="276999"/>
            </a:xfrm>
            <a:prstGeom prst="rect">
              <a:avLst/>
            </a:prstGeom>
            <a:noFill/>
          </p:spPr>
          <p:txBody>
            <a:bodyPr wrap="none" rtlCol="0">
              <a:spAutoFit/>
            </a:bodyPr>
            <a:lstStyle/>
            <a:p>
              <a:r>
                <a:rPr lang="en-US" sz="1200" dirty="0" smtClean="0">
                  <a:solidFill>
                    <a:prstClr val="black"/>
                  </a:solidFill>
                </a:rPr>
                <a:t>1</a:t>
              </a:r>
              <a:endParaRPr lang="en-US" sz="1200" dirty="0">
                <a:solidFill>
                  <a:prstClr val="black"/>
                </a:solidFill>
              </a:endParaRPr>
            </a:p>
          </p:txBody>
        </p:sp>
        <p:sp>
          <p:nvSpPr>
            <p:cNvPr id="55" name="TextBox 54"/>
            <p:cNvSpPr txBox="1"/>
            <p:nvPr/>
          </p:nvSpPr>
          <p:spPr>
            <a:xfrm>
              <a:off x="5908986" y="4515981"/>
              <a:ext cx="263214" cy="276999"/>
            </a:xfrm>
            <a:prstGeom prst="rect">
              <a:avLst/>
            </a:prstGeom>
            <a:noFill/>
          </p:spPr>
          <p:txBody>
            <a:bodyPr wrap="none" rtlCol="0">
              <a:spAutoFit/>
            </a:bodyPr>
            <a:lstStyle/>
            <a:p>
              <a:r>
                <a:rPr lang="en-US" sz="1200" dirty="0" smtClean="0">
                  <a:solidFill>
                    <a:prstClr val="black"/>
                  </a:solidFill>
                </a:rPr>
                <a:t>5</a:t>
              </a:r>
              <a:endParaRPr lang="en-US" sz="1200" dirty="0">
                <a:solidFill>
                  <a:prstClr val="black"/>
                </a:solidFill>
              </a:endParaRPr>
            </a:p>
          </p:txBody>
        </p:sp>
        <p:sp>
          <p:nvSpPr>
            <p:cNvPr id="56" name="TextBox 55"/>
            <p:cNvSpPr txBox="1"/>
            <p:nvPr/>
          </p:nvSpPr>
          <p:spPr>
            <a:xfrm>
              <a:off x="7951146" y="4523601"/>
              <a:ext cx="263214" cy="276999"/>
            </a:xfrm>
            <a:prstGeom prst="rect">
              <a:avLst/>
            </a:prstGeom>
            <a:noFill/>
          </p:spPr>
          <p:txBody>
            <a:bodyPr wrap="none" rtlCol="0">
              <a:spAutoFit/>
            </a:bodyPr>
            <a:lstStyle/>
            <a:p>
              <a:r>
                <a:rPr lang="en-US" sz="1200" dirty="0" smtClean="0">
                  <a:solidFill>
                    <a:prstClr val="black"/>
                  </a:solidFill>
                </a:rPr>
                <a:t>1</a:t>
              </a:r>
              <a:endParaRPr lang="en-US" sz="1200" dirty="0">
                <a:solidFill>
                  <a:prstClr val="black"/>
                </a:solidFill>
              </a:endParaRPr>
            </a:p>
          </p:txBody>
        </p:sp>
        <p:sp>
          <p:nvSpPr>
            <p:cNvPr id="57" name="TextBox 56"/>
            <p:cNvSpPr txBox="1"/>
            <p:nvPr/>
          </p:nvSpPr>
          <p:spPr>
            <a:xfrm>
              <a:off x="7543800" y="4523601"/>
              <a:ext cx="263214" cy="276999"/>
            </a:xfrm>
            <a:prstGeom prst="rect">
              <a:avLst/>
            </a:prstGeom>
            <a:noFill/>
          </p:spPr>
          <p:txBody>
            <a:bodyPr wrap="none" rtlCol="0">
              <a:spAutoFit/>
            </a:bodyPr>
            <a:lstStyle/>
            <a:p>
              <a:r>
                <a:rPr lang="en-US" sz="1200" dirty="0" smtClean="0">
                  <a:solidFill>
                    <a:prstClr val="black"/>
                  </a:solidFill>
                </a:rPr>
                <a:t>5</a:t>
              </a:r>
              <a:endParaRPr lang="en-US" sz="1200" dirty="0">
                <a:solidFill>
                  <a:prstClr val="black"/>
                </a:solidFill>
              </a:endParaRPr>
            </a:p>
          </p:txBody>
        </p:sp>
      </p:grpSp>
      <p:sp>
        <p:nvSpPr>
          <p:cNvPr id="26" name="Rectangle 25"/>
          <p:cNvSpPr/>
          <p:nvPr/>
        </p:nvSpPr>
        <p:spPr>
          <a:xfrm>
            <a:off x="5935980" y="1341888"/>
            <a:ext cx="169425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ectangle 59"/>
          <p:cNvSpPr/>
          <p:nvPr/>
        </p:nvSpPr>
        <p:spPr>
          <a:xfrm>
            <a:off x="4566465" y="6145777"/>
            <a:ext cx="4577535" cy="307777"/>
          </a:xfrm>
          <a:prstGeom prst="rect">
            <a:avLst/>
          </a:prstGeom>
        </p:spPr>
        <p:txBody>
          <a:bodyPr wrap="square">
            <a:spAutoFit/>
          </a:bodyPr>
          <a:lstStyle/>
          <a:p>
            <a:pPr algn="r"/>
            <a:r>
              <a:rPr lang="en-US" sz="1400" dirty="0" smtClean="0">
                <a:solidFill>
                  <a:prstClr val="black"/>
                </a:solidFill>
              </a:rPr>
              <a:t>K. </a:t>
            </a:r>
            <a:r>
              <a:rPr lang="en-US" sz="1400" dirty="0" err="1" smtClean="0">
                <a:solidFill>
                  <a:prstClr val="black"/>
                </a:solidFill>
              </a:rPr>
              <a:t>Mølmer</a:t>
            </a:r>
            <a:r>
              <a:rPr lang="en-US" sz="1400" dirty="0" smtClean="0">
                <a:solidFill>
                  <a:prstClr val="black"/>
                </a:solidFill>
              </a:rPr>
              <a:t> and A. </a:t>
            </a:r>
            <a:r>
              <a:rPr lang="en-US" sz="1400" dirty="0" err="1" smtClean="0">
                <a:solidFill>
                  <a:prstClr val="black"/>
                </a:solidFill>
              </a:rPr>
              <a:t>Sørensen</a:t>
            </a:r>
            <a:r>
              <a:rPr lang="en-US" sz="1400" dirty="0" smtClean="0">
                <a:solidFill>
                  <a:prstClr val="black"/>
                </a:solidFill>
              </a:rPr>
              <a:t>, Phys. Rev. Lett. </a:t>
            </a:r>
            <a:r>
              <a:rPr lang="en-US" sz="1400" b="1" dirty="0" smtClean="0">
                <a:solidFill>
                  <a:prstClr val="black"/>
                </a:solidFill>
              </a:rPr>
              <a:t>82</a:t>
            </a:r>
            <a:r>
              <a:rPr lang="en-US" sz="1400" dirty="0">
                <a:solidFill>
                  <a:prstClr val="black"/>
                </a:solidFill>
              </a:rPr>
              <a:t> </a:t>
            </a:r>
            <a:r>
              <a:rPr lang="en-US" sz="1400" dirty="0" smtClean="0">
                <a:solidFill>
                  <a:prstClr val="black"/>
                </a:solidFill>
              </a:rPr>
              <a:t>(1999)</a:t>
            </a:r>
            <a:endParaRPr lang="en-US" sz="1400" dirty="0">
              <a:solidFill>
                <a:prstClr val="black"/>
              </a:solidFill>
            </a:endParaRPr>
          </a:p>
        </p:txBody>
      </p:sp>
      <p:sp>
        <p:nvSpPr>
          <p:cNvPr id="62" name="Rectangle 61"/>
          <p:cNvSpPr/>
          <p:nvPr/>
        </p:nvSpPr>
        <p:spPr>
          <a:xfrm>
            <a:off x="6000721" y="6369658"/>
            <a:ext cx="3143279" cy="954107"/>
          </a:xfrm>
          <a:prstGeom prst="rect">
            <a:avLst/>
          </a:prstGeom>
        </p:spPr>
        <p:txBody>
          <a:bodyPr wrap="square">
            <a:spAutoFit/>
          </a:bodyPr>
          <a:lstStyle/>
          <a:p>
            <a:pPr algn="r"/>
            <a:r>
              <a:rPr lang="en-US" sz="1400" dirty="0" smtClean="0">
                <a:solidFill>
                  <a:prstClr val="black"/>
                </a:solidFill>
                <a:ea typeface="Tahoma" pitchFamily="34" charset="0"/>
                <a:cs typeface="Tahoma" pitchFamily="34" charset="0"/>
              </a:rPr>
              <a:t>S</a:t>
            </a:r>
            <a:r>
              <a:rPr lang="en-US" sz="1400" dirty="0">
                <a:solidFill>
                  <a:prstClr val="black"/>
                </a:solidFill>
                <a:ea typeface="Tahoma" pitchFamily="34" charset="0"/>
                <a:cs typeface="Tahoma" pitchFamily="34" charset="0"/>
              </a:rPr>
              <a:t>.-L. Zhu et. al., Phys. Rev. Lett. </a:t>
            </a:r>
            <a:r>
              <a:rPr lang="en-US" sz="1400" b="1" dirty="0" smtClean="0">
                <a:solidFill>
                  <a:prstClr val="black"/>
                </a:solidFill>
                <a:ea typeface="Tahoma" pitchFamily="34" charset="0"/>
                <a:cs typeface="Tahoma" pitchFamily="34" charset="0"/>
              </a:rPr>
              <a:t>97</a:t>
            </a:r>
            <a:r>
              <a:rPr lang="en-US" sz="1400" dirty="0">
                <a:solidFill>
                  <a:prstClr val="black"/>
                </a:solidFill>
                <a:ea typeface="Tahoma" pitchFamily="34" charset="0"/>
                <a:cs typeface="Tahoma" pitchFamily="34" charset="0"/>
              </a:rPr>
              <a:t> </a:t>
            </a:r>
            <a:r>
              <a:rPr lang="en-US" sz="1400" dirty="0" smtClean="0">
                <a:solidFill>
                  <a:prstClr val="black"/>
                </a:solidFill>
                <a:ea typeface="Tahoma" pitchFamily="34" charset="0"/>
                <a:cs typeface="Tahoma" pitchFamily="34" charset="0"/>
              </a:rPr>
              <a:t>(2006)</a:t>
            </a:r>
          </a:p>
          <a:p>
            <a:pPr algn="r"/>
            <a:r>
              <a:rPr lang="fr-FR" sz="1400" dirty="0">
                <a:solidFill>
                  <a:prstClr val="black"/>
                </a:solidFill>
              </a:rPr>
              <a:t>T. Choi et al.,  Phys. </a:t>
            </a:r>
            <a:r>
              <a:rPr lang="fr-FR" sz="1400" dirty="0" err="1">
                <a:solidFill>
                  <a:prstClr val="black"/>
                </a:solidFill>
              </a:rPr>
              <a:t>Rev</a:t>
            </a:r>
            <a:r>
              <a:rPr lang="fr-FR" sz="1400" dirty="0">
                <a:solidFill>
                  <a:prstClr val="black"/>
                </a:solidFill>
              </a:rPr>
              <a:t>. </a:t>
            </a:r>
            <a:r>
              <a:rPr lang="fr-FR" sz="1400" dirty="0" err="1">
                <a:solidFill>
                  <a:prstClr val="black"/>
                </a:solidFill>
              </a:rPr>
              <a:t>Lett</a:t>
            </a:r>
            <a:r>
              <a:rPr lang="fr-FR" sz="1400" dirty="0">
                <a:solidFill>
                  <a:prstClr val="black"/>
                </a:solidFill>
              </a:rPr>
              <a:t>. </a:t>
            </a:r>
            <a:r>
              <a:rPr lang="fr-FR" sz="1400" b="1" dirty="0">
                <a:solidFill>
                  <a:prstClr val="black"/>
                </a:solidFill>
              </a:rPr>
              <a:t>112</a:t>
            </a:r>
            <a:r>
              <a:rPr lang="fr-FR" sz="1400" dirty="0">
                <a:solidFill>
                  <a:prstClr val="black"/>
                </a:solidFill>
              </a:rPr>
              <a:t> (2014)</a:t>
            </a:r>
            <a:endParaRPr lang="en-US" sz="1400" dirty="0">
              <a:solidFill>
                <a:prstClr val="black"/>
              </a:solidFill>
            </a:endParaRPr>
          </a:p>
          <a:p>
            <a:pPr algn="r"/>
            <a:r>
              <a:rPr lang="en-US" sz="1400" dirty="0">
                <a:solidFill>
                  <a:prstClr val="black"/>
                </a:solidFill>
                <a:ea typeface="Tahoma" pitchFamily="34" charset="0"/>
                <a:cs typeface="Tahoma" pitchFamily="34" charset="0"/>
              </a:rPr>
              <a:t/>
            </a:r>
            <a:br>
              <a:rPr lang="en-US" sz="1400" dirty="0">
                <a:solidFill>
                  <a:prstClr val="black"/>
                </a:solidFill>
                <a:ea typeface="Tahoma" pitchFamily="34" charset="0"/>
                <a:cs typeface="Tahoma" pitchFamily="34" charset="0"/>
              </a:rPr>
            </a:br>
            <a:endParaRPr lang="en-US" sz="1400" dirty="0">
              <a:solidFill>
                <a:prstClr val="black"/>
              </a:solidFill>
            </a:endParaRPr>
          </a:p>
        </p:txBody>
      </p:sp>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2056" y="1892581"/>
            <a:ext cx="3162070" cy="1792610"/>
          </a:xfrm>
          <a:prstGeom prst="rect">
            <a:avLst/>
          </a:prstGeom>
        </p:spPr>
      </p:pic>
      <p:pic>
        <p:nvPicPr>
          <p:cNvPr id="63" name="Picture 12" descr="C:\Users\Monroe Office\Downloads\CodeCogsEqn(4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7200" y="1162979"/>
            <a:ext cx="4376261" cy="488633"/>
          </a:xfrm>
          <a:prstGeom prst="rect">
            <a:avLst/>
          </a:prstGeom>
          <a:noFill/>
        </p:spPr>
      </p:pic>
      <p:grpSp>
        <p:nvGrpSpPr>
          <p:cNvPr id="64" name="Group 47"/>
          <p:cNvGrpSpPr/>
          <p:nvPr/>
        </p:nvGrpSpPr>
        <p:grpSpPr>
          <a:xfrm>
            <a:off x="2290917" y="1205774"/>
            <a:ext cx="594217" cy="267789"/>
            <a:chOff x="5766632" y="4366830"/>
            <a:chExt cx="953278" cy="634942"/>
          </a:xfrm>
        </p:grpSpPr>
        <p:cxnSp>
          <p:nvCxnSpPr>
            <p:cNvPr id="65" name="Straight Connector 64"/>
            <p:cNvCxnSpPr/>
            <p:nvPr/>
          </p:nvCxnSpPr>
          <p:spPr>
            <a:xfrm>
              <a:off x="5766632" y="4366830"/>
              <a:ext cx="953198" cy="6349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flipV="1">
              <a:off x="5805509" y="4422530"/>
              <a:ext cx="914401" cy="5533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1325195" y="5225668"/>
            <a:ext cx="2257425" cy="911225"/>
            <a:chOff x="6172200" y="1752600"/>
            <a:chExt cx="2257425" cy="911225"/>
          </a:xfrm>
        </p:grpSpPr>
        <p:graphicFrame>
          <p:nvGraphicFramePr>
            <p:cNvPr id="68" name="Object 2"/>
            <p:cNvGraphicFramePr>
              <a:graphicFrameLocks noChangeAspect="1"/>
            </p:cNvGraphicFramePr>
            <p:nvPr>
              <p:extLst/>
            </p:nvPr>
          </p:nvGraphicFramePr>
          <p:xfrm>
            <a:off x="6965950" y="2181225"/>
            <a:ext cx="777875" cy="482600"/>
          </p:xfrm>
          <a:graphic>
            <a:graphicData uri="http://schemas.openxmlformats.org/presentationml/2006/ole">
              <mc:AlternateContent xmlns:mc="http://schemas.openxmlformats.org/markup-compatibility/2006">
                <mc:Choice xmlns:v="urn:schemas-microsoft-com:vml" Requires="v">
                  <p:oleObj spid="_x0000_s333307" name="Equation" r:id="rId13" imgW="634680" imgH="393480" progId="Equation.3">
                    <p:embed/>
                  </p:oleObj>
                </mc:Choice>
                <mc:Fallback>
                  <p:oleObj name="Equation" r:id="rId13" imgW="63468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65950" y="2181225"/>
                          <a:ext cx="77787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 name="Picture 3" descr="V:\labfiles\Users\Shantanu\Gates Lab\Data\201509-XXgate summary\20150904-175200-5ions trapped.png"/>
            <p:cNvPicPr>
              <a:picLocks noChangeAspect="1" noChangeArrowheads="1"/>
            </p:cNvPicPr>
            <p:nvPr/>
          </p:nvPicPr>
          <p:blipFill>
            <a:blip r:embed="rId15" cstate="print"/>
            <a:srcRect/>
            <a:stretch>
              <a:fillRect/>
            </a:stretch>
          </p:blipFill>
          <p:spPr bwMode="auto">
            <a:xfrm>
              <a:off x="6172200" y="1752600"/>
              <a:ext cx="2257425" cy="504825"/>
            </a:xfrm>
            <a:prstGeom prst="rect">
              <a:avLst/>
            </a:prstGeom>
            <a:noFill/>
          </p:spPr>
        </p:pic>
        <p:sp>
          <p:nvSpPr>
            <p:cNvPr id="70" name="Freeform 69"/>
            <p:cNvSpPr/>
            <p:nvPr/>
          </p:nvSpPr>
          <p:spPr>
            <a:xfrm>
              <a:off x="6937221" y="2060421"/>
              <a:ext cx="762000" cy="210015"/>
            </a:xfrm>
            <a:custGeom>
              <a:avLst/>
              <a:gdLst>
                <a:gd name="connsiteX0" fmla="*/ 0 w 1512849"/>
                <a:gd name="connsiteY0" fmla="*/ 31595 h 198864"/>
                <a:gd name="connsiteX1" fmla="*/ 747132 w 1512849"/>
                <a:gd name="connsiteY1" fmla="*/ 198864 h 198864"/>
                <a:gd name="connsiteX2" fmla="*/ 1405054 w 1512849"/>
                <a:gd name="connsiteY2" fmla="*/ 31595 h 198864"/>
                <a:gd name="connsiteX3" fmla="*/ 1393902 w 1512849"/>
                <a:gd name="connsiteY3" fmla="*/ 9293 h 198864"/>
              </a:gdLst>
              <a:ahLst/>
              <a:cxnLst>
                <a:cxn ang="0">
                  <a:pos x="connsiteX0" y="connsiteY0"/>
                </a:cxn>
                <a:cxn ang="0">
                  <a:pos x="connsiteX1" y="connsiteY1"/>
                </a:cxn>
                <a:cxn ang="0">
                  <a:pos x="connsiteX2" y="connsiteY2"/>
                </a:cxn>
                <a:cxn ang="0">
                  <a:pos x="connsiteX3" y="connsiteY3"/>
                </a:cxn>
              </a:cxnLst>
              <a:rect l="l" t="t" r="r" b="b"/>
              <a:pathLst>
                <a:path w="1512849" h="198864">
                  <a:moveTo>
                    <a:pt x="0" y="31595"/>
                  </a:moveTo>
                  <a:cubicBezTo>
                    <a:pt x="256478" y="115229"/>
                    <a:pt x="512956" y="198864"/>
                    <a:pt x="747132" y="198864"/>
                  </a:cubicBezTo>
                  <a:cubicBezTo>
                    <a:pt x="981308" y="198864"/>
                    <a:pt x="1297259" y="63190"/>
                    <a:pt x="1405054" y="31595"/>
                  </a:cubicBezTo>
                  <a:cubicBezTo>
                    <a:pt x="1512849" y="0"/>
                    <a:pt x="1453375" y="4646"/>
                    <a:pt x="1393902" y="9293"/>
                  </a:cubicBezTo>
                </a:path>
              </a:pathLst>
            </a:cu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pic>
        <p:nvPicPr>
          <p:cNvPr id="71" name="Picture 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477595" y="6260491"/>
            <a:ext cx="1963271" cy="457200"/>
          </a:xfrm>
          <a:prstGeom prst="rect">
            <a:avLst/>
          </a:prstGeom>
          <a:noFill/>
          <a:ln w="9525">
            <a:noFill/>
            <a:miter lim="800000"/>
            <a:headEnd/>
            <a:tailEnd/>
          </a:ln>
        </p:spPr>
      </p:pic>
      <p:pic>
        <p:nvPicPr>
          <p:cNvPr id="72" name="Picture 5"/>
          <p:cNvPicPr>
            <a:picLocks noChangeAspect="1" noChangeArrowheads="1"/>
          </p:cNvPicPr>
          <p:nvPr/>
        </p:nvPicPr>
        <p:blipFill>
          <a:blip r:embed="rId17" cstate="print"/>
          <a:srcRect/>
          <a:stretch>
            <a:fillRect/>
          </a:stretch>
        </p:blipFill>
        <p:spPr bwMode="auto">
          <a:xfrm>
            <a:off x="76200" y="4048125"/>
            <a:ext cx="4591050" cy="828675"/>
          </a:xfrm>
          <a:prstGeom prst="rect">
            <a:avLst/>
          </a:prstGeom>
          <a:noFill/>
          <a:ln w="9525">
            <a:noFill/>
            <a:miter lim="800000"/>
            <a:headEnd/>
            <a:tailEnd/>
          </a:ln>
        </p:spPr>
      </p:pic>
    </p:spTree>
    <p:extLst>
      <p:ext uri="{BB962C8B-B14F-4D97-AF65-F5344CB8AC3E}">
        <p14:creationId xmlns:p14="http://schemas.microsoft.com/office/powerpoint/2010/main" val="118774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64" presetClass="path" presetSubtype="0" repeatCount="indefinite" accel="50000" decel="50000" autoRev="1" fill="hold" nodeType="withEffect">
                                  <p:stCondLst>
                                    <p:cond delay="0"/>
                                  </p:stCondLst>
                                  <p:childTnLst>
                                    <p:animMotion origin="layout" path="M 3.33333E-6 0.07222 L 3.33333E-6 0.03889 " pathEditMode="fixed" rAng="0" ptsTypes="AA">
                                      <p:cBhvr>
                                        <p:cTn id="12" dur="1000" fill="hold"/>
                                        <p:tgtEl>
                                          <p:spTgt spid="37"/>
                                        </p:tgtEl>
                                        <p:attrNameLst>
                                          <p:attrName>ppt_x</p:attrName>
                                          <p:attrName>ppt_y</p:attrName>
                                        </p:attrNameLst>
                                      </p:cBhvr>
                                      <p:rCtr x="0" y="-17"/>
                                    </p:animMotion>
                                  </p:childTnLst>
                                </p:cTn>
                              </p:par>
                              <p:par>
                                <p:cTn id="13" presetID="64" presetClass="path" presetSubtype="0" repeatCount="indefinite" accel="50000" decel="50000" autoRev="1" fill="hold" grpId="0" nodeType="withEffect">
                                  <p:stCondLst>
                                    <p:cond delay="0"/>
                                  </p:stCondLst>
                                  <p:childTnLst>
                                    <p:animMotion origin="layout" path="M 0.00052 0.01713 L 0.00052 -0.0162 " pathEditMode="fixed" rAng="0" ptsTypes="AA">
                                      <p:cBhvr>
                                        <p:cTn id="14" dur="2000" fill="hold"/>
                                        <p:tgtEl>
                                          <p:spTgt spid="50"/>
                                        </p:tgtEl>
                                        <p:attrNameLst>
                                          <p:attrName>ppt_x</p:attrName>
                                          <p:attrName>ppt_y</p:attrName>
                                        </p:attrNameLst>
                                      </p:cBhvr>
                                      <p:rCtr x="0" y="-1667"/>
                                    </p:animMotion>
                                  </p:childTnLst>
                                </p:cTn>
                              </p:par>
                              <p:par>
                                <p:cTn id="15" presetID="64" presetClass="path" presetSubtype="0" repeatCount="indefinite" accel="50000" decel="50000" autoRev="1" fill="hold" grpId="0" nodeType="withEffect">
                                  <p:stCondLst>
                                    <p:cond delay="0"/>
                                  </p:stCondLst>
                                  <p:childTnLst>
                                    <p:animMotion origin="layout" path="M 3.33333E-6 0.03032 L 3.33333E-6 -0.03079 " pathEditMode="fixed" rAng="0" ptsTypes="AA">
                                      <p:cBhvr>
                                        <p:cTn id="16" dur="2000" fill="hold"/>
                                        <p:tgtEl>
                                          <p:spTgt spid="51"/>
                                        </p:tgtEl>
                                        <p:attrNameLst>
                                          <p:attrName>ppt_x</p:attrName>
                                          <p:attrName>ppt_y</p:attrName>
                                        </p:attrNameLst>
                                      </p:cBhvr>
                                      <p:rCtr x="0" y="-3056"/>
                                    </p:animMotion>
                                  </p:childTnLst>
                                </p:cTn>
                              </p:par>
                              <p:par>
                                <p:cTn id="17" presetID="42" presetClass="path" presetSubtype="0" repeatCount="indefinite" accel="50000" decel="50000" autoRev="1" fill="hold" grpId="0" nodeType="withEffect">
                                  <p:stCondLst>
                                    <p:cond delay="0"/>
                                  </p:stCondLst>
                                  <p:childTnLst>
                                    <p:animMotion origin="layout" path="M 0.00052 -0.03102 L 0.00052 0.03565 " pathEditMode="fixed" rAng="0" ptsTypes="AA">
                                      <p:cBhvr>
                                        <p:cTn id="18" dur="2000" fill="hold"/>
                                        <p:tgtEl>
                                          <p:spTgt spid="47"/>
                                        </p:tgtEl>
                                        <p:attrNameLst>
                                          <p:attrName>ppt_x</p:attrName>
                                          <p:attrName>ppt_y</p:attrName>
                                        </p:attrNameLst>
                                      </p:cBhvr>
                                      <p:rCtr x="0" y="3333"/>
                                    </p:animMotion>
                                  </p:childTnLst>
                                </p:cTn>
                              </p:par>
                              <p:par>
                                <p:cTn id="19" presetID="42" presetClass="path" presetSubtype="0" repeatCount="indefinite" accel="50000" decel="50000" autoRev="1" fill="hold" grpId="0" nodeType="withEffect">
                                  <p:stCondLst>
                                    <p:cond delay="0"/>
                                  </p:stCondLst>
                                  <p:childTnLst>
                                    <p:animMotion origin="layout" path="M 3.33333E-6 -0.0162 L 3.33333E-6 0.01713 " pathEditMode="fixed" rAng="0" ptsTypes="AA">
                                      <p:cBhvr>
                                        <p:cTn id="20" dur="2000" fill="hold"/>
                                        <p:tgtEl>
                                          <p:spTgt spid="48"/>
                                        </p:tgtEl>
                                        <p:attrNameLst>
                                          <p:attrName>ppt_x</p:attrName>
                                          <p:attrName>ppt_y</p:attrName>
                                        </p:attrNameLst>
                                      </p:cBhvr>
                                      <p:rCtr x="0" y="1667"/>
                                    </p:animMotion>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1" grpId="0" animBg="1"/>
      <p:bldP spid="4"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J:\Algorithm Paper\Fig_Setup\Fig_setu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5931" y="1447800"/>
            <a:ext cx="3740729" cy="4572000"/>
          </a:xfrm>
          <a:prstGeom prst="rect">
            <a:avLst/>
          </a:prstGeom>
          <a:noFill/>
        </p:spPr>
      </p:pic>
      <p:sp>
        <p:nvSpPr>
          <p:cNvPr id="24" name="Title 1"/>
          <p:cNvSpPr txBox="1">
            <a:spLocks/>
          </p:cNvSpPr>
          <p:nvPr/>
        </p:nvSpPr>
        <p:spPr>
          <a:xfrm>
            <a:off x="0" y="0"/>
            <a:ext cx="8229600" cy="838200"/>
          </a:xfrm>
          <a:prstGeom prst="rect">
            <a:avLst/>
          </a:prstGeom>
        </p:spPr>
        <p:txBody>
          <a:bodyPr vert="horz" lIns="91440" tIns="45720" rIns="91440" bIns="45720" rtlCol="0" anchor="ctr">
            <a:normAutofit/>
          </a:bodyPr>
          <a:lstStyle/>
          <a:p>
            <a:pPr>
              <a:spcBef>
                <a:spcPct val="0"/>
              </a:spcBef>
              <a:defRPr/>
            </a:pPr>
            <a:r>
              <a:rPr lang="en-US" sz="2800" b="1" dirty="0" smtClean="0">
                <a:solidFill>
                  <a:prstClr val="black"/>
                </a:solidFill>
              </a:rPr>
              <a:t>Quantum control: Full connectivity</a:t>
            </a:r>
          </a:p>
        </p:txBody>
      </p:sp>
      <p:sp>
        <p:nvSpPr>
          <p:cNvPr id="4" name="TextBox 3"/>
          <p:cNvSpPr txBox="1"/>
          <p:nvPr/>
        </p:nvSpPr>
        <p:spPr>
          <a:xfrm>
            <a:off x="6027056" y="6151469"/>
            <a:ext cx="3066096" cy="369332"/>
          </a:xfrm>
          <a:prstGeom prst="rect">
            <a:avLst/>
          </a:prstGeom>
          <a:noFill/>
        </p:spPr>
        <p:txBody>
          <a:bodyPr wrap="none" rtlCol="0">
            <a:spAutoFit/>
          </a:bodyPr>
          <a:lstStyle/>
          <a:p>
            <a:r>
              <a:rPr lang="en-US" b="1" dirty="0">
                <a:solidFill>
                  <a:prstClr val="black"/>
                </a:solidFill>
              </a:rPr>
              <a:t>n</a:t>
            </a:r>
            <a:r>
              <a:rPr lang="en-US" b="1" dirty="0" smtClean="0">
                <a:solidFill>
                  <a:prstClr val="black"/>
                </a:solidFill>
              </a:rPr>
              <a:t>ot limited to local operations</a:t>
            </a:r>
            <a:endParaRPr lang="en-US" b="1" dirty="0">
              <a:solidFill>
                <a:prstClr val="black"/>
              </a:solidFill>
            </a:endParaRPr>
          </a:p>
        </p:txBody>
      </p:sp>
      <p:sp>
        <p:nvSpPr>
          <p:cNvPr id="5" name="TextBox 4"/>
          <p:cNvSpPr txBox="1"/>
          <p:nvPr/>
        </p:nvSpPr>
        <p:spPr>
          <a:xfrm>
            <a:off x="6027056" y="6508866"/>
            <a:ext cx="3116944" cy="369332"/>
          </a:xfrm>
          <a:prstGeom prst="rect">
            <a:avLst/>
          </a:prstGeom>
          <a:noFill/>
        </p:spPr>
        <p:txBody>
          <a:bodyPr wrap="none" rtlCol="0">
            <a:spAutoFit/>
          </a:bodyPr>
          <a:lstStyle/>
          <a:p>
            <a:pPr algn="ctr"/>
            <a:r>
              <a:rPr lang="en-US" dirty="0" smtClean="0"/>
              <a:t>NML et al. PNAS </a:t>
            </a:r>
            <a:r>
              <a:rPr lang="en-US" b="1" dirty="0" smtClean="0"/>
              <a:t>114</a:t>
            </a:r>
            <a:r>
              <a:rPr lang="en-US" dirty="0" smtClean="0"/>
              <a:t>, 13 (2017)</a:t>
            </a:r>
          </a:p>
        </p:txBody>
      </p:sp>
    </p:spTree>
    <p:extLst>
      <p:ext uri="{BB962C8B-B14F-4D97-AF65-F5344CB8AC3E}">
        <p14:creationId xmlns:p14="http://schemas.microsoft.com/office/powerpoint/2010/main" val="2518133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229600" cy="838200"/>
          </a:xfrm>
        </p:spPr>
        <p:txBody>
          <a:bodyPr>
            <a:normAutofit/>
          </a:bodyPr>
          <a:lstStyle/>
          <a:p>
            <a:pPr algn="l"/>
            <a:r>
              <a:rPr lang="en-US" sz="2800" b="1" dirty="0" smtClean="0">
                <a:ea typeface="+mn-ea"/>
                <a:cs typeface="+mn-cs"/>
              </a:rPr>
              <a:t>Modular architecture</a:t>
            </a:r>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5849" y="1505135"/>
            <a:ext cx="6962775" cy="4025598"/>
          </a:xfrm>
          <a:prstGeom prst="rect">
            <a:avLst/>
          </a:prstGeom>
          <a:noFill/>
          <a:ln w="9525">
            <a:noFill/>
            <a:miter lim="800000"/>
            <a:headEnd/>
            <a:tailEnd/>
          </a:ln>
          <a:effectLst/>
        </p:spPr>
      </p:pic>
      <p:sp>
        <p:nvSpPr>
          <p:cNvPr id="4" name="Right Arrow 3"/>
          <p:cNvSpPr/>
          <p:nvPr/>
        </p:nvSpPr>
        <p:spPr>
          <a:xfrm rot="10800000">
            <a:off x="8077200" y="2743200"/>
            <a:ext cx="762000" cy="381000"/>
          </a:xfrm>
          <a:prstGeom prst="rightArrow">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543783" y="6488668"/>
            <a:ext cx="3600217" cy="369332"/>
          </a:xfrm>
          <a:prstGeom prst="rect">
            <a:avLst/>
          </a:prstGeom>
          <a:noFill/>
        </p:spPr>
        <p:txBody>
          <a:bodyPr wrap="none" rtlCol="0">
            <a:spAutoFit/>
          </a:bodyPr>
          <a:lstStyle/>
          <a:p>
            <a:pPr algn="ctr"/>
            <a:r>
              <a:rPr lang="en-US" dirty="0" smtClean="0"/>
              <a:t>S. </a:t>
            </a:r>
            <a:r>
              <a:rPr lang="en-US" dirty="0" err="1" smtClean="0"/>
              <a:t>Debnath</a:t>
            </a:r>
            <a:r>
              <a:rPr lang="en-US" dirty="0" smtClean="0"/>
              <a:t> et al. Nature </a:t>
            </a:r>
            <a:r>
              <a:rPr lang="en-US" b="1" dirty="0" smtClean="0"/>
              <a:t>536</a:t>
            </a:r>
            <a:r>
              <a:rPr lang="en-US" dirty="0" smtClean="0"/>
              <a:t> (2016)</a:t>
            </a:r>
          </a:p>
        </p:txBody>
      </p:sp>
      <p:pic>
        <p:nvPicPr>
          <p:cNvPr id="7" name="Picture 6"/>
          <p:cNvPicPr>
            <a:picLocks noChangeAspect="1"/>
          </p:cNvPicPr>
          <p:nvPr/>
        </p:nvPicPr>
        <p:blipFill>
          <a:blip r:embed="rId3"/>
          <a:stretch>
            <a:fillRect/>
          </a:stretch>
        </p:blipFill>
        <p:spPr>
          <a:xfrm>
            <a:off x="5212373" y="1623646"/>
            <a:ext cx="2495550" cy="638175"/>
          </a:xfrm>
          <a:prstGeom prst="rect">
            <a:avLst/>
          </a:prstGeom>
        </p:spPr>
      </p:pic>
      <p:sp>
        <p:nvSpPr>
          <p:cNvPr id="8" name="TextBox 7"/>
          <p:cNvSpPr txBox="1"/>
          <p:nvPr/>
        </p:nvSpPr>
        <p:spPr>
          <a:xfrm>
            <a:off x="5177204" y="1760454"/>
            <a:ext cx="2734275" cy="384721"/>
          </a:xfrm>
          <a:prstGeom prst="rect">
            <a:avLst/>
          </a:prstGeom>
          <a:noFill/>
        </p:spPr>
        <p:txBody>
          <a:bodyPr wrap="none" rtlCol="0">
            <a:spAutoFit/>
          </a:bodyPr>
          <a:lstStyle/>
          <a:p>
            <a:r>
              <a:rPr lang="en-GB" sz="1900" i="1" dirty="0" smtClean="0">
                <a:solidFill>
                  <a:prstClr val="black"/>
                </a:solidFill>
              </a:rPr>
              <a:t>Grover, Hidden Shift, EC …</a:t>
            </a:r>
            <a:endParaRPr lang="en-GB" sz="1900" i="1" dirty="0">
              <a:solidFill>
                <a:prstClr val="black"/>
              </a:solidFill>
            </a:endParaRPr>
          </a:p>
        </p:txBody>
      </p:sp>
    </p:spTree>
    <p:extLst>
      <p:ext uri="{BB962C8B-B14F-4D97-AF65-F5344CB8AC3E}">
        <p14:creationId xmlns:p14="http://schemas.microsoft.com/office/powerpoint/2010/main" val="3813674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3886200" y="4216400"/>
          <a:ext cx="1452563" cy="1328738"/>
        </p:xfrm>
        <a:graphic>
          <a:graphicData uri="http://schemas.openxmlformats.org/presentationml/2006/ole">
            <mc:AlternateContent xmlns:mc="http://schemas.openxmlformats.org/markup-compatibility/2006">
              <mc:Choice xmlns:v="urn:schemas-microsoft-com:vml" Requires="v">
                <p:oleObj spid="_x0000_s323899" name="Equation" r:id="rId3" imgW="1028520" imgH="914400" progId="Equation.3">
                  <p:embed/>
                </p:oleObj>
              </mc:Choice>
              <mc:Fallback>
                <p:oleObj name="Equation" r:id="rId3" imgW="10285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216400"/>
                        <a:ext cx="1452563" cy="1328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 name="Picture 31" descr="CNOTcircuit_fig.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2637" y="1998662"/>
            <a:ext cx="5266023" cy="1030954"/>
          </a:xfrm>
          <a:prstGeom prst="rect">
            <a:avLst/>
          </a:prstGeom>
        </p:spPr>
      </p:pic>
      <p:pic>
        <p:nvPicPr>
          <p:cNvPr id="18" name="Picture 17" descr="CodeCogsEqn(1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3200" y="3200400"/>
            <a:ext cx="1136469" cy="228600"/>
          </a:xfrm>
          <a:prstGeom prst="rect">
            <a:avLst/>
          </a:prstGeom>
        </p:spPr>
      </p:pic>
      <p:sp>
        <p:nvSpPr>
          <p:cNvPr id="20" name="Title 1"/>
          <p:cNvSpPr txBox="1">
            <a:spLocks/>
          </p:cNvSpPr>
          <p:nvPr/>
        </p:nvSpPr>
        <p:spPr>
          <a:xfrm>
            <a:off x="0" y="0"/>
            <a:ext cx="8229600" cy="838200"/>
          </a:xfrm>
          <a:prstGeom prst="rect">
            <a:avLst/>
          </a:prstGeom>
        </p:spPr>
        <p:txBody>
          <a:bodyPr vert="horz" lIns="91440" tIns="45720" rIns="91440" bIns="45720" rtlCol="0" anchor="ctr">
            <a:normAutofit/>
          </a:bodyPr>
          <a:lstStyle/>
          <a:p>
            <a:pPr>
              <a:spcBef>
                <a:spcPct val="0"/>
              </a:spcBef>
              <a:defRPr/>
            </a:pPr>
            <a:r>
              <a:rPr lang="en-US" sz="2800" b="1" dirty="0" smtClean="0">
                <a:solidFill>
                  <a:prstClr val="black"/>
                </a:solidFill>
              </a:rPr>
              <a:t>Quantum compiler: Modular CNOT gates</a:t>
            </a:r>
          </a:p>
        </p:txBody>
      </p:sp>
    </p:spTree>
    <p:extLst>
      <p:ext uri="{BB962C8B-B14F-4D97-AF65-F5344CB8AC3E}">
        <p14:creationId xmlns:p14="http://schemas.microsoft.com/office/powerpoint/2010/main" val="14150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2296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n-ea"/>
                <a:cs typeface="+mn-cs"/>
              </a:rPr>
              <a:t>Overview</a:t>
            </a:r>
          </a:p>
        </p:txBody>
      </p:sp>
      <p:sp>
        <p:nvSpPr>
          <p:cNvPr id="6" name="TextBox 5"/>
          <p:cNvSpPr txBox="1"/>
          <p:nvPr/>
        </p:nvSpPr>
        <p:spPr>
          <a:xfrm>
            <a:off x="924741" y="2514600"/>
            <a:ext cx="6838951" cy="1477328"/>
          </a:xfrm>
          <a:prstGeom prst="rect">
            <a:avLst/>
          </a:prstGeom>
          <a:noFill/>
        </p:spPr>
        <p:txBody>
          <a:bodyPr wrap="square" rtlCol="0">
            <a:spAutoFit/>
          </a:bodyPr>
          <a:lstStyle/>
          <a:p>
            <a:r>
              <a:rPr lang="en-US" b="1" dirty="0" smtClean="0"/>
              <a:t>Quantum computer module</a:t>
            </a:r>
          </a:p>
          <a:p>
            <a:r>
              <a:rPr lang="en-US" b="1" dirty="0" smtClean="0"/>
              <a:t>	</a:t>
            </a:r>
            <a:r>
              <a:rPr lang="en-US" i="1" dirty="0" smtClean="0"/>
              <a:t>hardware (5-7 qubits)</a:t>
            </a:r>
          </a:p>
          <a:p>
            <a:r>
              <a:rPr lang="en-US" i="1" dirty="0" smtClean="0"/>
              <a:t>	modular gates and compiler</a:t>
            </a:r>
          </a:p>
          <a:p>
            <a:r>
              <a:rPr lang="en-US" b="1" dirty="0" smtClean="0"/>
              <a:t>	</a:t>
            </a:r>
          </a:p>
          <a:p>
            <a:r>
              <a:rPr lang="en-US" b="1" i="1" dirty="0" smtClean="0"/>
              <a:t>	</a:t>
            </a:r>
            <a:endParaRPr lang="en-US" i="1" dirty="0"/>
          </a:p>
        </p:txBody>
      </p:sp>
      <p:sp>
        <p:nvSpPr>
          <p:cNvPr id="7" name="TextBox 6"/>
          <p:cNvSpPr txBox="1"/>
          <p:nvPr/>
        </p:nvSpPr>
        <p:spPr>
          <a:xfrm>
            <a:off x="914401" y="3810000"/>
            <a:ext cx="6838951" cy="1754326"/>
          </a:xfrm>
          <a:prstGeom prst="rect">
            <a:avLst/>
          </a:prstGeom>
          <a:noFill/>
        </p:spPr>
        <p:txBody>
          <a:bodyPr wrap="square" rtlCol="0">
            <a:spAutoFit/>
          </a:bodyPr>
          <a:lstStyle/>
          <a:p>
            <a:r>
              <a:rPr lang="en-US" b="1" dirty="0" smtClean="0"/>
              <a:t>Quantum machine learning applications</a:t>
            </a:r>
          </a:p>
          <a:p>
            <a:r>
              <a:rPr lang="en-US" b="1" i="1" dirty="0" smtClean="0"/>
              <a:t>	</a:t>
            </a:r>
            <a:r>
              <a:rPr lang="en-US" i="1" dirty="0" smtClean="0"/>
              <a:t>Learning qubit readout</a:t>
            </a:r>
          </a:p>
          <a:p>
            <a:r>
              <a:rPr lang="en-US" i="1" dirty="0"/>
              <a:t>	</a:t>
            </a:r>
            <a:r>
              <a:rPr lang="en-US" i="1" dirty="0" smtClean="0"/>
              <a:t>Deuteron nucleus</a:t>
            </a:r>
          </a:p>
          <a:p>
            <a:r>
              <a:rPr lang="en-US" i="1" dirty="0"/>
              <a:t>	</a:t>
            </a:r>
            <a:r>
              <a:rPr lang="en-US" i="1" dirty="0" smtClean="0"/>
              <a:t>Bars and Stripes</a:t>
            </a:r>
          </a:p>
          <a:p>
            <a:r>
              <a:rPr lang="en-US" i="1" dirty="0"/>
              <a:t>	</a:t>
            </a:r>
            <a:r>
              <a:rPr lang="en-US" i="1" dirty="0" smtClean="0"/>
              <a:t>QAOA</a:t>
            </a:r>
          </a:p>
          <a:p>
            <a:r>
              <a:rPr lang="en-US" i="1" dirty="0" smtClean="0"/>
              <a:t> </a:t>
            </a:r>
            <a:endParaRPr lang="en-US" i="1" dirty="0"/>
          </a:p>
        </p:txBody>
      </p:sp>
      <p:pic>
        <p:nvPicPr>
          <p:cNvPr id="9" name="Picture 2" descr="A:\DAMOP2016Talk\Setu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828800"/>
            <a:ext cx="2743200" cy="1951673"/>
          </a:xfrm>
          <a:prstGeom prst="rect">
            <a:avLst/>
          </a:prstGeom>
          <a:noFill/>
        </p:spPr>
      </p:pic>
      <p:sp>
        <p:nvSpPr>
          <p:cNvPr id="12" name="TextBox 11"/>
          <p:cNvSpPr txBox="1"/>
          <p:nvPr/>
        </p:nvSpPr>
        <p:spPr>
          <a:xfrm>
            <a:off x="914400" y="5802868"/>
            <a:ext cx="6838951" cy="369332"/>
          </a:xfrm>
          <a:prstGeom prst="rect">
            <a:avLst/>
          </a:prstGeom>
          <a:noFill/>
        </p:spPr>
        <p:txBody>
          <a:bodyPr wrap="square" rtlCol="0">
            <a:spAutoFit/>
          </a:bodyPr>
          <a:lstStyle/>
          <a:p>
            <a:r>
              <a:rPr lang="en-US" b="1" dirty="0" smtClean="0"/>
              <a:t>Outlook: Scaling up</a:t>
            </a:r>
            <a:endParaRPr lang="en-US" i="1" dirty="0"/>
          </a:p>
        </p:txBody>
      </p:sp>
      <p:sp>
        <p:nvSpPr>
          <p:cNvPr id="13" name="TextBox 12"/>
          <p:cNvSpPr txBox="1"/>
          <p:nvPr/>
        </p:nvSpPr>
        <p:spPr>
          <a:xfrm>
            <a:off x="924741" y="1045760"/>
            <a:ext cx="6838951" cy="923330"/>
          </a:xfrm>
          <a:prstGeom prst="rect">
            <a:avLst/>
          </a:prstGeom>
          <a:noFill/>
        </p:spPr>
        <p:txBody>
          <a:bodyPr wrap="square" rtlCol="0">
            <a:spAutoFit/>
          </a:bodyPr>
          <a:lstStyle/>
          <a:p>
            <a:r>
              <a:rPr lang="en-US" b="1" dirty="0" smtClean="0"/>
              <a:t>Quantum computing</a:t>
            </a:r>
          </a:p>
          <a:p>
            <a:r>
              <a:rPr lang="en-US" b="1" i="1" dirty="0" smtClean="0"/>
              <a:t>	</a:t>
            </a:r>
            <a:r>
              <a:rPr lang="en-US" i="1" dirty="0" smtClean="0"/>
              <a:t>system</a:t>
            </a:r>
          </a:p>
          <a:p>
            <a:r>
              <a:rPr lang="en-US" i="1" dirty="0" smtClean="0"/>
              <a:t>	why ions make good qubits</a:t>
            </a:r>
          </a:p>
        </p:txBody>
      </p:sp>
      <p:pic>
        <p:nvPicPr>
          <p:cNvPr id="14" name="Picture 13" descr="stillionshort"/>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762000"/>
            <a:ext cx="1094154" cy="109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314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CNOT-5ion_don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975" y="1156727"/>
            <a:ext cx="8618662" cy="5136788"/>
          </a:xfrm>
          <a:prstGeom prst="rect">
            <a:avLst/>
          </a:prstGeom>
        </p:spPr>
      </p:pic>
      <p:sp>
        <p:nvSpPr>
          <p:cNvPr id="55" name="TextBox 54"/>
          <p:cNvSpPr txBox="1"/>
          <p:nvPr/>
        </p:nvSpPr>
        <p:spPr>
          <a:xfrm>
            <a:off x="571500" y="894576"/>
            <a:ext cx="1676400" cy="276999"/>
          </a:xfrm>
          <a:prstGeom prst="rect">
            <a:avLst/>
          </a:prstGeom>
          <a:noFill/>
        </p:spPr>
        <p:txBody>
          <a:bodyPr wrap="square" rtlCol="0">
            <a:spAutoFit/>
          </a:bodyPr>
          <a:lstStyle/>
          <a:p>
            <a:r>
              <a:rPr lang="en-US" sz="1200" dirty="0" smtClean="0"/>
              <a:t>CNOT [1:2] F=96.4(6)%</a:t>
            </a:r>
            <a:endParaRPr lang="en-US" sz="1200" dirty="0"/>
          </a:p>
        </p:txBody>
      </p:sp>
      <p:sp>
        <p:nvSpPr>
          <p:cNvPr id="56" name="TextBox 55"/>
          <p:cNvSpPr txBox="1"/>
          <p:nvPr/>
        </p:nvSpPr>
        <p:spPr>
          <a:xfrm>
            <a:off x="1489816" y="4574877"/>
            <a:ext cx="1676400" cy="276999"/>
          </a:xfrm>
          <a:prstGeom prst="rect">
            <a:avLst/>
          </a:prstGeom>
          <a:noFill/>
        </p:spPr>
        <p:txBody>
          <a:bodyPr wrap="square" rtlCol="0">
            <a:spAutoFit/>
          </a:bodyPr>
          <a:lstStyle/>
          <a:p>
            <a:r>
              <a:rPr lang="en-US" sz="1200" dirty="0" smtClean="0"/>
              <a:t>CNOT [3:4] F=96.6(5)%</a:t>
            </a:r>
            <a:endParaRPr lang="en-US" sz="1200" dirty="0"/>
          </a:p>
        </p:txBody>
      </p:sp>
      <p:grpSp>
        <p:nvGrpSpPr>
          <p:cNvPr id="2" name="Group 59"/>
          <p:cNvGrpSpPr/>
          <p:nvPr/>
        </p:nvGrpSpPr>
        <p:grpSpPr>
          <a:xfrm>
            <a:off x="8382000" y="4429125"/>
            <a:ext cx="396875" cy="1743075"/>
            <a:chOff x="212725" y="4718050"/>
            <a:chExt cx="396875" cy="1743075"/>
          </a:xfrm>
        </p:grpSpPr>
        <p:sp>
          <p:nvSpPr>
            <p:cNvPr id="49" name="TextBox 48"/>
            <p:cNvSpPr txBox="1"/>
            <p:nvPr/>
          </p:nvSpPr>
          <p:spPr>
            <a:xfrm>
              <a:off x="225612" y="4718050"/>
              <a:ext cx="276038" cy="276999"/>
            </a:xfrm>
            <a:prstGeom prst="rect">
              <a:avLst/>
            </a:prstGeom>
            <a:noFill/>
          </p:spPr>
          <p:txBody>
            <a:bodyPr wrap="square" rtlCol="0">
              <a:spAutoFit/>
            </a:bodyPr>
            <a:lstStyle/>
            <a:p>
              <a:r>
                <a:rPr lang="en-US" sz="1200" dirty="0" smtClean="0"/>
                <a:t>1</a:t>
              </a:r>
              <a:endParaRPr lang="en-US" sz="1200" dirty="0"/>
            </a:p>
          </p:txBody>
        </p:sp>
        <p:sp>
          <p:nvSpPr>
            <p:cNvPr id="50" name="TextBox 49"/>
            <p:cNvSpPr txBox="1"/>
            <p:nvPr/>
          </p:nvSpPr>
          <p:spPr>
            <a:xfrm>
              <a:off x="228600" y="6184126"/>
              <a:ext cx="276038" cy="276999"/>
            </a:xfrm>
            <a:prstGeom prst="rect">
              <a:avLst/>
            </a:prstGeom>
            <a:noFill/>
          </p:spPr>
          <p:txBody>
            <a:bodyPr wrap="square" rtlCol="0">
              <a:spAutoFit/>
            </a:bodyPr>
            <a:lstStyle/>
            <a:p>
              <a:r>
                <a:rPr lang="en-US" sz="1200" dirty="0" smtClean="0"/>
                <a:t>0</a:t>
              </a:r>
              <a:endParaRPr lang="en-US" sz="1200" dirty="0"/>
            </a:p>
          </p:txBody>
        </p:sp>
        <p:sp>
          <p:nvSpPr>
            <p:cNvPr id="51" name="TextBox 50"/>
            <p:cNvSpPr txBox="1"/>
            <p:nvPr/>
          </p:nvSpPr>
          <p:spPr>
            <a:xfrm>
              <a:off x="228600" y="5892800"/>
              <a:ext cx="381000" cy="276999"/>
            </a:xfrm>
            <a:prstGeom prst="rect">
              <a:avLst/>
            </a:prstGeom>
            <a:noFill/>
          </p:spPr>
          <p:txBody>
            <a:bodyPr wrap="square" rtlCol="0">
              <a:spAutoFit/>
            </a:bodyPr>
            <a:lstStyle/>
            <a:p>
              <a:r>
                <a:rPr lang="en-US" sz="1200" dirty="0" smtClean="0"/>
                <a:t>0.2</a:t>
              </a:r>
              <a:endParaRPr lang="en-US" sz="1200" dirty="0"/>
            </a:p>
          </p:txBody>
        </p:sp>
        <p:sp>
          <p:nvSpPr>
            <p:cNvPr id="52" name="TextBox 51"/>
            <p:cNvSpPr txBox="1"/>
            <p:nvPr/>
          </p:nvSpPr>
          <p:spPr>
            <a:xfrm>
              <a:off x="228600" y="5603875"/>
              <a:ext cx="381000" cy="276999"/>
            </a:xfrm>
            <a:prstGeom prst="rect">
              <a:avLst/>
            </a:prstGeom>
            <a:noFill/>
          </p:spPr>
          <p:txBody>
            <a:bodyPr wrap="square" rtlCol="0">
              <a:spAutoFit/>
            </a:bodyPr>
            <a:lstStyle/>
            <a:p>
              <a:r>
                <a:rPr lang="en-US" sz="1200" dirty="0" smtClean="0"/>
                <a:t>0.4</a:t>
              </a:r>
              <a:endParaRPr lang="en-US" sz="1200" dirty="0"/>
            </a:p>
          </p:txBody>
        </p:sp>
        <p:sp>
          <p:nvSpPr>
            <p:cNvPr id="53" name="TextBox 52"/>
            <p:cNvSpPr txBox="1"/>
            <p:nvPr/>
          </p:nvSpPr>
          <p:spPr>
            <a:xfrm>
              <a:off x="228600" y="5307826"/>
              <a:ext cx="381000" cy="276999"/>
            </a:xfrm>
            <a:prstGeom prst="rect">
              <a:avLst/>
            </a:prstGeom>
            <a:noFill/>
          </p:spPr>
          <p:txBody>
            <a:bodyPr wrap="square" rtlCol="0">
              <a:spAutoFit/>
            </a:bodyPr>
            <a:lstStyle/>
            <a:p>
              <a:r>
                <a:rPr lang="en-US" sz="1200" dirty="0" smtClean="0"/>
                <a:t>0.6</a:t>
              </a:r>
              <a:endParaRPr lang="en-US" sz="1200" dirty="0"/>
            </a:p>
          </p:txBody>
        </p:sp>
        <p:sp>
          <p:nvSpPr>
            <p:cNvPr id="54" name="TextBox 53"/>
            <p:cNvSpPr txBox="1"/>
            <p:nvPr/>
          </p:nvSpPr>
          <p:spPr>
            <a:xfrm>
              <a:off x="228600" y="5013325"/>
              <a:ext cx="381000" cy="276999"/>
            </a:xfrm>
            <a:prstGeom prst="rect">
              <a:avLst/>
            </a:prstGeom>
            <a:noFill/>
          </p:spPr>
          <p:txBody>
            <a:bodyPr wrap="square" rtlCol="0">
              <a:spAutoFit/>
            </a:bodyPr>
            <a:lstStyle/>
            <a:p>
              <a:r>
                <a:rPr lang="en-US" sz="1200" dirty="0" smtClean="0"/>
                <a:t>0.8</a:t>
              </a:r>
              <a:endParaRPr lang="en-US" sz="1200" dirty="0"/>
            </a:p>
          </p:txBody>
        </p:sp>
        <p:pic>
          <p:nvPicPr>
            <p:cNvPr id="58" name="Picture 57" descr="CNOT_colorba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25" y="4850875"/>
              <a:ext cx="102884" cy="1483250"/>
            </a:xfrm>
            <a:prstGeom prst="rect">
              <a:avLst/>
            </a:prstGeom>
          </p:spPr>
        </p:pic>
      </p:grpSp>
      <p:sp>
        <p:nvSpPr>
          <p:cNvPr id="61" name="TextBox 60"/>
          <p:cNvSpPr txBox="1"/>
          <p:nvPr/>
        </p:nvSpPr>
        <p:spPr>
          <a:xfrm>
            <a:off x="2743200" y="905854"/>
            <a:ext cx="1676400" cy="276999"/>
          </a:xfrm>
          <a:prstGeom prst="rect">
            <a:avLst/>
          </a:prstGeom>
          <a:noFill/>
        </p:spPr>
        <p:txBody>
          <a:bodyPr wrap="square" rtlCol="0">
            <a:spAutoFit/>
          </a:bodyPr>
          <a:lstStyle/>
          <a:p>
            <a:r>
              <a:rPr lang="en-US" sz="1200" dirty="0" smtClean="0"/>
              <a:t>CNOT [1:3] F=97.6(7)%</a:t>
            </a:r>
            <a:endParaRPr lang="en-US" sz="1200" dirty="0"/>
          </a:p>
        </p:txBody>
      </p:sp>
      <p:sp>
        <p:nvSpPr>
          <p:cNvPr id="62" name="TextBox 61"/>
          <p:cNvSpPr txBox="1"/>
          <p:nvPr/>
        </p:nvSpPr>
        <p:spPr>
          <a:xfrm>
            <a:off x="4935908" y="905854"/>
            <a:ext cx="1676400" cy="276999"/>
          </a:xfrm>
          <a:prstGeom prst="rect">
            <a:avLst/>
          </a:prstGeom>
          <a:noFill/>
        </p:spPr>
        <p:txBody>
          <a:bodyPr wrap="square" rtlCol="0">
            <a:spAutoFit/>
          </a:bodyPr>
          <a:lstStyle/>
          <a:p>
            <a:r>
              <a:rPr lang="en-US" sz="1200" dirty="0" smtClean="0"/>
              <a:t>CNOT [1:4] F=95.9(7)%</a:t>
            </a:r>
            <a:endParaRPr lang="en-US" sz="1200" dirty="0"/>
          </a:p>
        </p:txBody>
      </p:sp>
      <p:sp>
        <p:nvSpPr>
          <p:cNvPr id="63" name="TextBox 62"/>
          <p:cNvSpPr txBox="1"/>
          <p:nvPr/>
        </p:nvSpPr>
        <p:spPr>
          <a:xfrm>
            <a:off x="7154254" y="897308"/>
            <a:ext cx="1676400" cy="276999"/>
          </a:xfrm>
          <a:prstGeom prst="rect">
            <a:avLst/>
          </a:prstGeom>
          <a:noFill/>
        </p:spPr>
        <p:txBody>
          <a:bodyPr wrap="square" rtlCol="0">
            <a:spAutoFit/>
          </a:bodyPr>
          <a:lstStyle/>
          <a:p>
            <a:r>
              <a:rPr lang="en-US" sz="1200" dirty="0" smtClean="0"/>
              <a:t>CNOT [1:5] F=97.9(5)%</a:t>
            </a:r>
            <a:endParaRPr lang="en-US" sz="1200" dirty="0"/>
          </a:p>
        </p:txBody>
      </p:sp>
      <p:sp>
        <p:nvSpPr>
          <p:cNvPr id="64" name="TextBox 63"/>
          <p:cNvSpPr txBox="1"/>
          <p:nvPr/>
        </p:nvSpPr>
        <p:spPr>
          <a:xfrm>
            <a:off x="1498362" y="2675546"/>
            <a:ext cx="1676400" cy="276999"/>
          </a:xfrm>
          <a:prstGeom prst="rect">
            <a:avLst/>
          </a:prstGeom>
          <a:noFill/>
        </p:spPr>
        <p:txBody>
          <a:bodyPr wrap="square" rtlCol="0">
            <a:spAutoFit/>
          </a:bodyPr>
          <a:lstStyle/>
          <a:p>
            <a:r>
              <a:rPr lang="en-US" sz="1200" dirty="0" smtClean="0"/>
              <a:t>CNOT [2:3] F=95.6(6)%</a:t>
            </a:r>
            <a:endParaRPr lang="en-US" sz="1200" dirty="0"/>
          </a:p>
        </p:txBody>
      </p:sp>
      <p:sp>
        <p:nvSpPr>
          <p:cNvPr id="65" name="TextBox 64"/>
          <p:cNvSpPr txBox="1"/>
          <p:nvPr/>
        </p:nvSpPr>
        <p:spPr>
          <a:xfrm>
            <a:off x="3691784" y="2684092"/>
            <a:ext cx="1676400" cy="276999"/>
          </a:xfrm>
          <a:prstGeom prst="rect">
            <a:avLst/>
          </a:prstGeom>
          <a:noFill/>
        </p:spPr>
        <p:txBody>
          <a:bodyPr wrap="square" rtlCol="0">
            <a:spAutoFit/>
          </a:bodyPr>
          <a:lstStyle/>
          <a:p>
            <a:r>
              <a:rPr lang="en-US" sz="1200" dirty="0" smtClean="0"/>
              <a:t>CNOT [2:4] F=98.4(7)%</a:t>
            </a:r>
            <a:endParaRPr lang="en-US" sz="1200" dirty="0"/>
          </a:p>
        </p:txBody>
      </p:sp>
      <p:sp>
        <p:nvSpPr>
          <p:cNvPr id="66" name="TextBox 65"/>
          <p:cNvSpPr txBox="1"/>
          <p:nvPr/>
        </p:nvSpPr>
        <p:spPr>
          <a:xfrm>
            <a:off x="5884492" y="2684092"/>
            <a:ext cx="1676400" cy="276999"/>
          </a:xfrm>
          <a:prstGeom prst="rect">
            <a:avLst/>
          </a:prstGeom>
          <a:noFill/>
        </p:spPr>
        <p:txBody>
          <a:bodyPr wrap="square" rtlCol="0">
            <a:spAutoFit/>
          </a:bodyPr>
          <a:lstStyle/>
          <a:p>
            <a:r>
              <a:rPr lang="en-US" sz="1200" dirty="0" smtClean="0"/>
              <a:t>CNOT [2:5] F=96.8(7)%</a:t>
            </a:r>
            <a:endParaRPr lang="en-US" sz="1200" dirty="0"/>
          </a:p>
        </p:txBody>
      </p:sp>
      <p:sp>
        <p:nvSpPr>
          <p:cNvPr id="67" name="TextBox 66"/>
          <p:cNvSpPr txBox="1"/>
          <p:nvPr/>
        </p:nvSpPr>
        <p:spPr>
          <a:xfrm>
            <a:off x="3708162" y="4554908"/>
            <a:ext cx="1676400" cy="276999"/>
          </a:xfrm>
          <a:prstGeom prst="rect">
            <a:avLst/>
          </a:prstGeom>
          <a:noFill/>
        </p:spPr>
        <p:txBody>
          <a:bodyPr wrap="square" rtlCol="0">
            <a:spAutoFit/>
          </a:bodyPr>
          <a:lstStyle/>
          <a:p>
            <a:r>
              <a:rPr lang="en-US" sz="1200" dirty="0" smtClean="0"/>
              <a:t>CNOT [3:5] F=97.6(6)%</a:t>
            </a:r>
            <a:endParaRPr lang="en-US" sz="1200" dirty="0"/>
          </a:p>
        </p:txBody>
      </p:sp>
      <p:sp>
        <p:nvSpPr>
          <p:cNvPr id="68" name="TextBox 67"/>
          <p:cNvSpPr txBox="1"/>
          <p:nvPr/>
        </p:nvSpPr>
        <p:spPr>
          <a:xfrm>
            <a:off x="5883778" y="4563454"/>
            <a:ext cx="1676400" cy="276999"/>
          </a:xfrm>
          <a:prstGeom prst="rect">
            <a:avLst/>
          </a:prstGeom>
          <a:noFill/>
        </p:spPr>
        <p:txBody>
          <a:bodyPr wrap="square" rtlCol="0">
            <a:spAutoFit/>
          </a:bodyPr>
          <a:lstStyle/>
          <a:p>
            <a:r>
              <a:rPr lang="en-US" sz="1200" dirty="0" smtClean="0"/>
              <a:t>CNOT [4:5] F=97.2(5)%</a:t>
            </a:r>
            <a:endParaRPr lang="en-US" sz="1200" dirty="0"/>
          </a:p>
        </p:txBody>
      </p:sp>
      <p:sp>
        <p:nvSpPr>
          <p:cNvPr id="69" name="TextBox 68"/>
          <p:cNvSpPr txBox="1"/>
          <p:nvPr/>
        </p:nvSpPr>
        <p:spPr>
          <a:xfrm>
            <a:off x="0" y="6550223"/>
            <a:ext cx="2066528" cy="307777"/>
          </a:xfrm>
          <a:prstGeom prst="rect">
            <a:avLst/>
          </a:prstGeom>
          <a:noFill/>
        </p:spPr>
        <p:txBody>
          <a:bodyPr wrap="none" rtlCol="0">
            <a:spAutoFit/>
          </a:bodyPr>
          <a:lstStyle/>
          <a:p>
            <a:r>
              <a:rPr lang="en-US" sz="1400" dirty="0" smtClean="0"/>
              <a:t>spam reduces this by ~2%</a:t>
            </a:r>
            <a:endParaRPr lang="en-US" sz="1400" dirty="0"/>
          </a:p>
        </p:txBody>
      </p:sp>
      <p:sp>
        <p:nvSpPr>
          <p:cNvPr id="25" name="Title 1"/>
          <p:cNvSpPr txBox="1">
            <a:spLocks/>
          </p:cNvSpPr>
          <p:nvPr/>
        </p:nvSpPr>
        <p:spPr>
          <a:xfrm>
            <a:off x="0" y="0"/>
            <a:ext cx="82296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n-ea"/>
                <a:cs typeface="+mn-cs"/>
              </a:rPr>
              <a:t>Quantum compiler: Modular</a:t>
            </a:r>
            <a:r>
              <a:rPr kumimoji="0" lang="en-US" sz="2800" b="1" i="0" u="none" strike="noStrike" kern="1200" cap="none" spc="0" normalizeH="0" noProof="0" dirty="0" smtClean="0">
                <a:ln>
                  <a:noFill/>
                </a:ln>
                <a:solidFill>
                  <a:schemeClr val="tx1"/>
                </a:solidFill>
                <a:effectLst/>
                <a:uLnTx/>
                <a:uFillTx/>
                <a:latin typeface="+mj-lt"/>
                <a:ea typeface="+mn-ea"/>
                <a:cs typeface="+mn-cs"/>
              </a:rPr>
              <a:t> CNOT gates</a:t>
            </a:r>
            <a:endParaRPr kumimoji="0" lang="en-US" sz="2800" b="1"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24" name="Rectangle 23"/>
          <p:cNvSpPr/>
          <p:nvPr/>
        </p:nvSpPr>
        <p:spPr>
          <a:xfrm>
            <a:off x="914401" y="1422448"/>
            <a:ext cx="7086599" cy="28957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123" y="1551579"/>
            <a:ext cx="3259994" cy="2642117"/>
          </a:xfrm>
          <a:prstGeom prst="rect">
            <a:avLst/>
          </a:prstGeom>
        </p:spPr>
      </p:pic>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8200" y="1553839"/>
            <a:ext cx="3207843" cy="2648388"/>
          </a:xfrm>
          <a:prstGeom prst="rect">
            <a:avLst/>
          </a:prstGeom>
        </p:spPr>
      </p:pic>
    </p:spTree>
    <p:extLst>
      <p:ext uri="{BB962C8B-B14F-4D97-AF65-F5344CB8AC3E}">
        <p14:creationId xmlns:p14="http://schemas.microsoft.com/office/powerpoint/2010/main" val="310353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229600" cy="838200"/>
          </a:xfrm>
        </p:spPr>
        <p:txBody>
          <a:bodyPr>
            <a:normAutofit/>
          </a:bodyPr>
          <a:lstStyle/>
          <a:p>
            <a:pPr algn="l"/>
            <a:r>
              <a:rPr lang="en-US" sz="2800" b="1" dirty="0" smtClean="0">
                <a:ea typeface="+mn-ea"/>
                <a:cs typeface="+mn-cs"/>
              </a:rPr>
              <a:t>Modular architecture</a:t>
            </a:r>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5849" y="1505135"/>
            <a:ext cx="6962775" cy="4025598"/>
          </a:xfrm>
          <a:prstGeom prst="rect">
            <a:avLst/>
          </a:prstGeom>
          <a:noFill/>
          <a:ln w="9525">
            <a:noFill/>
            <a:miter lim="800000"/>
            <a:headEnd/>
            <a:tailEnd/>
          </a:ln>
          <a:effectLst/>
        </p:spPr>
      </p:pic>
      <p:sp>
        <p:nvSpPr>
          <p:cNvPr id="4" name="Right Arrow 3"/>
          <p:cNvSpPr/>
          <p:nvPr/>
        </p:nvSpPr>
        <p:spPr>
          <a:xfrm rot="10800000">
            <a:off x="8077200" y="1828800"/>
            <a:ext cx="762000" cy="381000"/>
          </a:xfrm>
          <a:prstGeom prst="rightArrow">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3"/>
          <a:stretch>
            <a:fillRect/>
          </a:stretch>
        </p:blipFill>
        <p:spPr>
          <a:xfrm>
            <a:off x="5212373" y="1623646"/>
            <a:ext cx="2495550" cy="638175"/>
          </a:xfrm>
          <a:prstGeom prst="rect">
            <a:avLst/>
          </a:prstGeom>
        </p:spPr>
      </p:pic>
      <p:sp>
        <p:nvSpPr>
          <p:cNvPr id="9" name="TextBox 8"/>
          <p:cNvSpPr txBox="1"/>
          <p:nvPr/>
        </p:nvSpPr>
        <p:spPr>
          <a:xfrm>
            <a:off x="5177204" y="1760454"/>
            <a:ext cx="2734275" cy="384721"/>
          </a:xfrm>
          <a:prstGeom prst="rect">
            <a:avLst/>
          </a:prstGeom>
          <a:noFill/>
        </p:spPr>
        <p:txBody>
          <a:bodyPr wrap="none" rtlCol="0">
            <a:spAutoFit/>
          </a:bodyPr>
          <a:lstStyle/>
          <a:p>
            <a:r>
              <a:rPr lang="en-GB" sz="1900" i="1" dirty="0" smtClean="0">
                <a:solidFill>
                  <a:prstClr val="black"/>
                </a:solidFill>
              </a:rPr>
              <a:t>Grover, Hidden Shift, EC …</a:t>
            </a:r>
            <a:endParaRPr lang="en-GB" sz="1900" i="1" dirty="0">
              <a:solidFill>
                <a:prstClr val="black"/>
              </a:solidFill>
            </a:endParaRPr>
          </a:p>
        </p:txBody>
      </p:sp>
      <p:sp>
        <p:nvSpPr>
          <p:cNvPr id="13" name="TextBox 12"/>
          <p:cNvSpPr txBox="1"/>
          <p:nvPr/>
        </p:nvSpPr>
        <p:spPr>
          <a:xfrm>
            <a:off x="5543783" y="6488668"/>
            <a:ext cx="3600217" cy="369332"/>
          </a:xfrm>
          <a:prstGeom prst="rect">
            <a:avLst/>
          </a:prstGeom>
          <a:noFill/>
        </p:spPr>
        <p:txBody>
          <a:bodyPr wrap="none" rtlCol="0">
            <a:spAutoFit/>
          </a:bodyPr>
          <a:lstStyle/>
          <a:p>
            <a:pPr algn="ctr"/>
            <a:r>
              <a:rPr lang="en-US" dirty="0" smtClean="0"/>
              <a:t>S. </a:t>
            </a:r>
            <a:r>
              <a:rPr lang="en-US" dirty="0" err="1" smtClean="0"/>
              <a:t>Debnath</a:t>
            </a:r>
            <a:r>
              <a:rPr lang="en-US" dirty="0" smtClean="0"/>
              <a:t> et al. Nature </a:t>
            </a:r>
            <a:r>
              <a:rPr lang="en-US" b="1" dirty="0" smtClean="0"/>
              <a:t>536</a:t>
            </a:r>
            <a:r>
              <a:rPr lang="en-US" dirty="0" smtClean="0"/>
              <a:t> (2016)</a:t>
            </a:r>
          </a:p>
        </p:txBody>
      </p:sp>
    </p:spTree>
    <p:extLst>
      <p:ext uri="{BB962C8B-B14F-4D97-AF65-F5344CB8AC3E}">
        <p14:creationId xmlns:p14="http://schemas.microsoft.com/office/powerpoint/2010/main" val="689629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229600" cy="838200"/>
          </a:xfrm>
        </p:spPr>
        <p:txBody>
          <a:bodyPr>
            <a:normAutofit/>
          </a:bodyPr>
          <a:lstStyle/>
          <a:p>
            <a:pPr algn="l"/>
            <a:r>
              <a:rPr lang="en-US" sz="2800" b="1" dirty="0" smtClean="0">
                <a:ea typeface="+mn-ea"/>
                <a:cs typeface="+mn-cs"/>
              </a:rPr>
              <a:t>Quantum algorithms: build it …and they will come!</a:t>
            </a:r>
          </a:p>
        </p:txBody>
      </p:sp>
      <p:sp>
        <p:nvSpPr>
          <p:cNvPr id="13" name="TextBox 12"/>
          <p:cNvSpPr txBox="1"/>
          <p:nvPr/>
        </p:nvSpPr>
        <p:spPr>
          <a:xfrm>
            <a:off x="1371600" y="5562600"/>
            <a:ext cx="9158098" cy="1323439"/>
          </a:xfrm>
          <a:prstGeom prst="rect">
            <a:avLst/>
          </a:prstGeom>
          <a:noFill/>
        </p:spPr>
        <p:txBody>
          <a:bodyPr wrap="square" rtlCol="0">
            <a:spAutoFit/>
          </a:bodyPr>
          <a:lstStyle/>
          <a:p>
            <a:r>
              <a:rPr lang="en-US" sz="1600" dirty="0" smtClean="0"/>
              <a:t>1 S. </a:t>
            </a:r>
            <a:r>
              <a:rPr lang="en-US" sz="1600" dirty="0" err="1" smtClean="0"/>
              <a:t>Debnath</a:t>
            </a:r>
            <a:r>
              <a:rPr lang="en-US" sz="1600" dirty="0" smtClean="0"/>
              <a:t> et al. Nature </a:t>
            </a:r>
            <a:r>
              <a:rPr lang="en-US" sz="1600" b="1" dirty="0" smtClean="0"/>
              <a:t>536</a:t>
            </a:r>
            <a:r>
              <a:rPr lang="en-US" sz="1600" dirty="0" smtClean="0"/>
              <a:t> (2016)        	2 NML et al., </a:t>
            </a:r>
            <a:r>
              <a:rPr lang="en-GB" sz="1600" dirty="0"/>
              <a:t>PNAS </a:t>
            </a:r>
            <a:r>
              <a:rPr lang="en-GB" sz="1600" b="1" dirty="0"/>
              <a:t>114</a:t>
            </a:r>
            <a:r>
              <a:rPr lang="en-GB" sz="1600" dirty="0"/>
              <a:t>, 13</a:t>
            </a:r>
            <a:r>
              <a:rPr lang="en-GB" sz="1600" b="1" dirty="0"/>
              <a:t> </a:t>
            </a:r>
            <a:r>
              <a:rPr lang="en-US" sz="1600" dirty="0"/>
              <a:t>(2017</a:t>
            </a:r>
            <a:r>
              <a:rPr lang="en-US" sz="1600" dirty="0" smtClean="0"/>
              <a:t>)</a:t>
            </a:r>
            <a:br>
              <a:rPr lang="en-US" sz="1600" dirty="0" smtClean="0"/>
            </a:br>
            <a:r>
              <a:rPr lang="en-US" sz="1600" dirty="0" smtClean="0"/>
              <a:t>3 NML et al., </a:t>
            </a:r>
            <a:r>
              <a:rPr lang="en-US" sz="1600" dirty="0" err="1" smtClean="0"/>
              <a:t>Sci</a:t>
            </a:r>
            <a:r>
              <a:rPr lang="en-US" sz="1600" dirty="0" smtClean="0"/>
              <a:t> Adv. </a:t>
            </a:r>
            <a:r>
              <a:rPr lang="en-US" sz="1600" b="1" dirty="0" smtClean="0"/>
              <a:t>3</a:t>
            </a:r>
            <a:r>
              <a:rPr lang="en-US" sz="1600" dirty="0" smtClean="0"/>
              <a:t>, 10 (2017)	4 C. </a:t>
            </a:r>
            <a:r>
              <a:rPr lang="en-US" sz="1600" dirty="0" err="1" smtClean="0"/>
              <a:t>Figgatt</a:t>
            </a:r>
            <a:r>
              <a:rPr lang="en-US" sz="1600" dirty="0" smtClean="0"/>
              <a:t> et al., Nat. </a:t>
            </a:r>
            <a:r>
              <a:rPr lang="en-US" sz="1600" dirty="0" err="1" smtClean="0"/>
              <a:t>Communs</a:t>
            </a:r>
            <a:r>
              <a:rPr lang="en-US" sz="1600" dirty="0" smtClean="0"/>
              <a:t>.</a:t>
            </a:r>
            <a:r>
              <a:rPr lang="en-US" sz="1600" b="1" dirty="0" smtClean="0"/>
              <a:t> 8</a:t>
            </a:r>
            <a:r>
              <a:rPr lang="en-US" sz="1600" dirty="0" smtClean="0"/>
              <a:t>, 1918 (2017)</a:t>
            </a:r>
          </a:p>
          <a:p>
            <a:r>
              <a:rPr lang="en-US" sz="1600" dirty="0" smtClean="0"/>
              <a:t>5 N. </a:t>
            </a:r>
            <a:r>
              <a:rPr lang="en-US" sz="1600" dirty="0" err="1" smtClean="0"/>
              <a:t>Solmeyer</a:t>
            </a:r>
            <a:r>
              <a:rPr lang="en-US" sz="1600" dirty="0"/>
              <a:t> et al., </a:t>
            </a:r>
            <a:r>
              <a:rPr lang="en-US" sz="1600" dirty="0" smtClean="0"/>
              <a:t>Q. Sci. Tech. </a:t>
            </a:r>
            <a:r>
              <a:rPr lang="en-US" sz="1600" b="1" dirty="0" smtClean="0"/>
              <a:t>3</a:t>
            </a:r>
            <a:r>
              <a:rPr lang="en-US" sz="1600" dirty="0" smtClean="0"/>
              <a:t> 4 (2018)	6 NML et al., </a:t>
            </a:r>
            <a:r>
              <a:rPr lang="en-US" sz="1600" dirty="0" err="1" smtClean="0"/>
              <a:t>arxiv</a:t>
            </a:r>
            <a:r>
              <a:rPr lang="en-US" sz="1600" dirty="0"/>
              <a:t> </a:t>
            </a:r>
            <a:r>
              <a:rPr lang="en-GB" sz="1600" dirty="0"/>
              <a:t>1712.08581 (2017</a:t>
            </a:r>
            <a:r>
              <a:rPr lang="en-GB" sz="1600" dirty="0" smtClean="0"/>
              <a:t>)</a:t>
            </a:r>
          </a:p>
          <a:p>
            <a:r>
              <a:rPr lang="en-GB" sz="1600" dirty="0" smtClean="0"/>
              <a:t>7 K. A. Landsman et al., </a:t>
            </a:r>
            <a:r>
              <a:rPr lang="en-GB" sz="1600" dirty="0" err="1" smtClean="0"/>
              <a:t>arxiv</a:t>
            </a:r>
            <a:r>
              <a:rPr lang="en-GB" sz="1600" dirty="0" smtClean="0"/>
              <a:t> 1806.02807</a:t>
            </a:r>
            <a:r>
              <a:rPr lang="en-GB" sz="1600" dirty="0"/>
              <a:t>	</a:t>
            </a:r>
            <a:r>
              <a:rPr lang="en-GB" sz="1600" dirty="0" smtClean="0"/>
              <a:t>8 M. Benedetti et al., </a:t>
            </a:r>
            <a:r>
              <a:rPr lang="en-GB" sz="1600" dirty="0" err="1" smtClean="0"/>
              <a:t>arxiv</a:t>
            </a:r>
            <a:r>
              <a:rPr lang="en-GB" sz="1600" dirty="0" smtClean="0"/>
              <a:t> 1801.07686 (2018)</a:t>
            </a:r>
            <a:r>
              <a:rPr lang="en-US" sz="1600" dirty="0"/>
              <a:t> </a:t>
            </a:r>
            <a:endParaRPr lang="en-US" sz="1600" dirty="0" smtClean="0"/>
          </a:p>
          <a:p>
            <a:r>
              <a:rPr lang="en-US" sz="1600" dirty="0" smtClean="0"/>
              <a:t>9 </a:t>
            </a:r>
            <a:r>
              <a:rPr lang="en-US" sz="1600" dirty="0"/>
              <a:t>A. </a:t>
            </a:r>
            <a:r>
              <a:rPr lang="en-US" sz="1600" dirty="0" err="1" smtClean="0"/>
              <a:t>Seif</a:t>
            </a:r>
            <a:r>
              <a:rPr lang="en-US" sz="1600" dirty="0" smtClean="0"/>
              <a:t> et al.,</a:t>
            </a:r>
            <a:r>
              <a:rPr lang="en-GB" sz="1600" dirty="0"/>
              <a:t> </a:t>
            </a:r>
            <a:r>
              <a:rPr lang="en-GB" sz="1600" dirty="0" smtClean="0"/>
              <a:t> J</a:t>
            </a:r>
            <a:r>
              <a:rPr lang="en-GB" sz="1600" dirty="0"/>
              <a:t>. Phys. </a:t>
            </a:r>
            <a:r>
              <a:rPr lang="en-GB" sz="1600" dirty="0" smtClean="0"/>
              <a:t>B </a:t>
            </a:r>
            <a:r>
              <a:rPr lang="en-GB" sz="1600" b="1" dirty="0" smtClean="0"/>
              <a:t>51</a:t>
            </a:r>
            <a:r>
              <a:rPr lang="en-GB" sz="1600" dirty="0" smtClean="0"/>
              <a:t> 174006 (2018</a:t>
            </a:r>
            <a:r>
              <a:rPr lang="en-GB" sz="1600" dirty="0"/>
              <a:t>)</a:t>
            </a:r>
            <a:r>
              <a:rPr lang="en-US" sz="1600" dirty="0" smtClean="0"/>
              <a:t>	10 in preparation</a:t>
            </a:r>
            <a:endParaRPr lang="en-GB" sz="1600" dirty="0"/>
          </a:p>
        </p:txBody>
      </p:sp>
      <p:sp>
        <p:nvSpPr>
          <p:cNvPr id="12" name="TextBox 11"/>
          <p:cNvSpPr txBox="1"/>
          <p:nvPr/>
        </p:nvSpPr>
        <p:spPr>
          <a:xfrm>
            <a:off x="1447800" y="1731784"/>
            <a:ext cx="645535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Fault-tolerant quantum error detection</a:t>
            </a:r>
            <a:r>
              <a:rPr lang="en-GB" baseline="30000" dirty="0" smtClean="0"/>
              <a:t>3</a:t>
            </a:r>
            <a:r>
              <a:rPr lang="en-GB" dirty="0" smtClean="0"/>
              <a:t> – K. Brown (Georgia Tech.)</a:t>
            </a:r>
            <a:endParaRPr lang="en-GB" dirty="0"/>
          </a:p>
        </p:txBody>
      </p:sp>
      <p:sp>
        <p:nvSpPr>
          <p:cNvPr id="15" name="TextBox 14"/>
          <p:cNvSpPr txBox="1"/>
          <p:nvPr/>
        </p:nvSpPr>
        <p:spPr>
          <a:xfrm>
            <a:off x="1281302" y="2678668"/>
            <a:ext cx="774474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err="1" smtClean="0"/>
              <a:t>Renyi</a:t>
            </a:r>
            <a:r>
              <a:rPr lang="en-GB" dirty="0" smtClean="0"/>
              <a:t> entropy measurement of a Fermi-Hubbard model system</a:t>
            </a:r>
            <a:r>
              <a:rPr lang="en-GB" baseline="30000" dirty="0" smtClean="0"/>
              <a:t>6</a:t>
            </a:r>
            <a:r>
              <a:rPr lang="en-GB" dirty="0" smtClean="0"/>
              <a:t> – S. </a:t>
            </a:r>
            <a:r>
              <a:rPr lang="en-GB" dirty="0" err="1" smtClean="0"/>
              <a:t>Johri</a:t>
            </a:r>
            <a:r>
              <a:rPr lang="en-GB" dirty="0" smtClean="0"/>
              <a:t> (Intel)</a:t>
            </a:r>
            <a:endParaRPr lang="en-GB" dirty="0"/>
          </a:p>
        </p:txBody>
      </p:sp>
      <p:sp>
        <p:nvSpPr>
          <p:cNvPr id="16" name="TextBox 15"/>
          <p:cNvSpPr txBox="1"/>
          <p:nvPr/>
        </p:nvSpPr>
        <p:spPr>
          <a:xfrm>
            <a:off x="86763" y="2209800"/>
            <a:ext cx="759650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Quantum game theory and Nash equilibria</a:t>
            </a:r>
            <a:r>
              <a:rPr lang="en-GB" baseline="30000" dirty="0" smtClean="0"/>
              <a:t>5</a:t>
            </a:r>
            <a:r>
              <a:rPr lang="en-GB" dirty="0" smtClean="0"/>
              <a:t> – N. </a:t>
            </a:r>
            <a:r>
              <a:rPr lang="en-GB" dirty="0" err="1" smtClean="0"/>
              <a:t>Solmeyer</a:t>
            </a:r>
            <a:r>
              <a:rPr lang="en-GB" dirty="0" smtClean="0"/>
              <a:t> (Army Research Lab)</a:t>
            </a:r>
            <a:endParaRPr lang="en-GB" dirty="0"/>
          </a:p>
        </p:txBody>
      </p:sp>
      <p:sp>
        <p:nvSpPr>
          <p:cNvPr id="17" name="TextBox 16"/>
          <p:cNvSpPr txBox="1"/>
          <p:nvPr/>
        </p:nvSpPr>
        <p:spPr>
          <a:xfrm>
            <a:off x="4495800" y="3674166"/>
            <a:ext cx="450071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Quantum machine learning</a:t>
            </a:r>
            <a:r>
              <a:rPr lang="en-GB" baseline="30000" dirty="0" smtClean="0"/>
              <a:t>8</a:t>
            </a:r>
            <a:r>
              <a:rPr lang="en-GB" dirty="0" smtClean="0"/>
              <a:t> – A. Ortiz (NASA)</a:t>
            </a:r>
            <a:endParaRPr lang="en-GB" dirty="0"/>
          </a:p>
        </p:txBody>
      </p:sp>
      <p:sp>
        <p:nvSpPr>
          <p:cNvPr id="18" name="TextBox 17"/>
          <p:cNvSpPr txBox="1"/>
          <p:nvPr/>
        </p:nvSpPr>
        <p:spPr>
          <a:xfrm>
            <a:off x="129737" y="3177778"/>
            <a:ext cx="7499938"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Quantum scrambling and out-of-time-order correlators</a:t>
            </a:r>
            <a:r>
              <a:rPr lang="en-GB" baseline="30000" dirty="0" smtClean="0"/>
              <a:t>7</a:t>
            </a:r>
            <a:r>
              <a:rPr lang="en-GB" dirty="0" smtClean="0"/>
              <a:t> – N. Yao (UC Berkeley)</a:t>
            </a:r>
            <a:endParaRPr lang="en-GB" dirty="0"/>
          </a:p>
        </p:txBody>
      </p:sp>
      <p:sp>
        <p:nvSpPr>
          <p:cNvPr id="19" name="TextBox 18"/>
          <p:cNvSpPr txBox="1"/>
          <p:nvPr/>
        </p:nvSpPr>
        <p:spPr>
          <a:xfrm>
            <a:off x="86763" y="1228437"/>
            <a:ext cx="4918911"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Hidden Shift algorithm</a:t>
            </a:r>
            <a:r>
              <a:rPr lang="en-GB" baseline="30000" dirty="0" smtClean="0"/>
              <a:t>2</a:t>
            </a:r>
            <a:r>
              <a:rPr lang="en-GB" dirty="0" smtClean="0"/>
              <a:t> – M. </a:t>
            </a:r>
            <a:r>
              <a:rPr lang="en-GB" dirty="0" err="1" smtClean="0"/>
              <a:t>Roetteler</a:t>
            </a:r>
            <a:r>
              <a:rPr lang="en-GB" dirty="0" smtClean="0"/>
              <a:t> (Microsoft)</a:t>
            </a:r>
            <a:endParaRPr lang="en-GB" dirty="0"/>
          </a:p>
        </p:txBody>
      </p:sp>
      <p:sp>
        <p:nvSpPr>
          <p:cNvPr id="20" name="TextBox 19"/>
          <p:cNvSpPr txBox="1"/>
          <p:nvPr/>
        </p:nvSpPr>
        <p:spPr>
          <a:xfrm>
            <a:off x="359179" y="685800"/>
            <a:ext cx="804207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dirty="0"/>
              <a:t>Quantum Fourier Transform, Bernstein-</a:t>
            </a:r>
            <a:r>
              <a:rPr lang="en-GB" dirty="0" err="1"/>
              <a:t>Vazirani</a:t>
            </a:r>
            <a:r>
              <a:rPr lang="en-GB" dirty="0"/>
              <a:t> algorithm, Deutsch-</a:t>
            </a:r>
            <a:r>
              <a:rPr lang="en-GB" dirty="0" err="1"/>
              <a:t>Josza</a:t>
            </a:r>
            <a:r>
              <a:rPr lang="en-GB" dirty="0"/>
              <a:t> </a:t>
            </a:r>
            <a:r>
              <a:rPr lang="en-GB" dirty="0" smtClean="0"/>
              <a:t>algorithm</a:t>
            </a:r>
            <a:r>
              <a:rPr lang="en-GB" baseline="30000" dirty="0" smtClean="0"/>
              <a:t>1</a:t>
            </a:r>
            <a:endParaRPr lang="en-GB" baseline="30000" dirty="0"/>
          </a:p>
        </p:txBody>
      </p:sp>
      <p:sp>
        <p:nvSpPr>
          <p:cNvPr id="22" name="TextBox 21"/>
          <p:cNvSpPr txBox="1"/>
          <p:nvPr/>
        </p:nvSpPr>
        <p:spPr>
          <a:xfrm>
            <a:off x="5306167" y="1230868"/>
            <a:ext cx="374692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Grover’s algorithm</a:t>
            </a:r>
            <a:r>
              <a:rPr lang="en-GB" baseline="30000" dirty="0" smtClean="0"/>
              <a:t>4</a:t>
            </a:r>
            <a:r>
              <a:rPr lang="en-GB" dirty="0" smtClean="0"/>
              <a:t> – D. </a:t>
            </a:r>
            <a:r>
              <a:rPr lang="en-GB" dirty="0" err="1" smtClean="0"/>
              <a:t>Maslov</a:t>
            </a:r>
            <a:r>
              <a:rPr lang="en-GB" dirty="0" smtClean="0"/>
              <a:t> (NSF)</a:t>
            </a:r>
            <a:endParaRPr lang="en-GB" dirty="0"/>
          </a:p>
        </p:txBody>
      </p:sp>
      <p:sp>
        <p:nvSpPr>
          <p:cNvPr id="25" name="Title 1"/>
          <p:cNvSpPr txBox="1">
            <a:spLocks/>
          </p:cNvSpPr>
          <p:nvPr/>
        </p:nvSpPr>
        <p:spPr>
          <a:xfrm rot="5400000">
            <a:off x="6346336" y="5035975"/>
            <a:ext cx="457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ea typeface="+mn-ea"/>
                <a:cs typeface="+mn-cs"/>
              </a:rPr>
              <a:t>…</a:t>
            </a:r>
          </a:p>
        </p:txBody>
      </p:sp>
      <p:sp>
        <p:nvSpPr>
          <p:cNvPr id="26" name="TextBox 25"/>
          <p:cNvSpPr txBox="1"/>
          <p:nvPr/>
        </p:nvSpPr>
        <p:spPr>
          <a:xfrm>
            <a:off x="2305425" y="4200212"/>
            <a:ext cx="636276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Bacon-Shor quantum error correction codes</a:t>
            </a:r>
            <a:r>
              <a:rPr lang="en-GB" baseline="30000" dirty="0"/>
              <a:t>10</a:t>
            </a:r>
            <a:r>
              <a:rPr lang="en-GB" dirty="0" smtClean="0"/>
              <a:t> – T. Yoder (Harvard)</a:t>
            </a:r>
            <a:endParaRPr lang="en-GB" dirty="0"/>
          </a:p>
        </p:txBody>
      </p:sp>
      <p:sp>
        <p:nvSpPr>
          <p:cNvPr id="14" name="TextBox 13"/>
          <p:cNvSpPr txBox="1"/>
          <p:nvPr/>
        </p:nvSpPr>
        <p:spPr>
          <a:xfrm>
            <a:off x="430227" y="3668710"/>
            <a:ext cx="376077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Deuteron VQE – R. </a:t>
            </a:r>
            <a:r>
              <a:rPr lang="en-GB" dirty="0" err="1" smtClean="0"/>
              <a:t>Pooser</a:t>
            </a:r>
            <a:r>
              <a:rPr lang="en-GB" dirty="0" smtClean="0"/>
              <a:t> (Oak Ridge)</a:t>
            </a:r>
            <a:endParaRPr lang="en-GB" dirty="0"/>
          </a:p>
        </p:txBody>
      </p:sp>
      <p:sp>
        <p:nvSpPr>
          <p:cNvPr id="21" name="TextBox 20"/>
          <p:cNvSpPr txBox="1"/>
          <p:nvPr/>
        </p:nvSpPr>
        <p:spPr>
          <a:xfrm>
            <a:off x="3976088" y="4648200"/>
            <a:ext cx="465781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Quantum machine learning</a:t>
            </a:r>
            <a:r>
              <a:rPr lang="en-GB" baseline="30000" dirty="0" smtClean="0"/>
              <a:t>8,10</a:t>
            </a:r>
            <a:r>
              <a:rPr lang="en-GB" dirty="0" smtClean="0"/>
              <a:t> – A. Ortiz (NASA)</a:t>
            </a:r>
            <a:endParaRPr lang="en-GB" dirty="0"/>
          </a:p>
        </p:txBody>
      </p:sp>
      <p:sp>
        <p:nvSpPr>
          <p:cNvPr id="23" name="TextBox 22"/>
          <p:cNvSpPr txBox="1"/>
          <p:nvPr/>
        </p:nvSpPr>
        <p:spPr>
          <a:xfrm>
            <a:off x="129636" y="5128498"/>
            <a:ext cx="5859168" cy="369332"/>
          </a:xfrm>
          <a:prstGeom prst="rect">
            <a:avLst/>
          </a:prstGeom>
          <a:gradFill>
            <a:gsLst>
              <a:gs pos="0">
                <a:schemeClr val="bg1">
                  <a:lumMod val="75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dirty="0" smtClean="0"/>
              <a:t>Neural-network-based qubit readout</a:t>
            </a:r>
            <a:r>
              <a:rPr lang="en-GB" baseline="30000" dirty="0" smtClean="0"/>
              <a:t>9</a:t>
            </a:r>
            <a:r>
              <a:rPr lang="en-GB" dirty="0" smtClean="0"/>
              <a:t> – A. </a:t>
            </a:r>
            <a:r>
              <a:rPr lang="en-GB" dirty="0" err="1" smtClean="0"/>
              <a:t>Seif</a:t>
            </a:r>
            <a:r>
              <a:rPr lang="en-GB" dirty="0" smtClean="0"/>
              <a:t> (</a:t>
            </a:r>
            <a:r>
              <a:rPr lang="en-GB" dirty="0" err="1" smtClean="0"/>
              <a:t>QuiCS</a:t>
            </a:r>
            <a:r>
              <a:rPr lang="en-GB" dirty="0" smtClean="0"/>
              <a:t>/UMD)</a:t>
            </a:r>
            <a:endParaRPr lang="en-GB" dirty="0"/>
          </a:p>
        </p:txBody>
      </p:sp>
    </p:spTree>
    <p:extLst>
      <p:ext uri="{BB962C8B-B14F-4D97-AF65-F5344CB8AC3E}">
        <p14:creationId xmlns:p14="http://schemas.microsoft.com/office/powerpoint/2010/main" val="24492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19" grpId="0" animBg="1"/>
      <p:bldP spid="22" grpId="0" animBg="1"/>
      <p:bldP spid="25" grpId="0"/>
      <p:bldP spid="26" grpId="0" animBg="1"/>
      <p:bldP spid="14" grpId="0" animBg="1"/>
      <p:bldP spid="21"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Machine learning for a quantum computer</a:t>
            </a:r>
            <a:endParaRPr lang="en-GB" sz="2800" b="1" dirty="0">
              <a:ea typeface="+mn-ea"/>
              <a:cs typeface="+mn-cs"/>
            </a:endParaRPr>
          </a:p>
        </p:txBody>
      </p:sp>
      <p:sp>
        <p:nvSpPr>
          <p:cNvPr id="3" name="Rectangle 2"/>
          <p:cNvSpPr/>
          <p:nvPr/>
        </p:nvSpPr>
        <p:spPr>
          <a:xfrm>
            <a:off x="2590800" y="2819400"/>
            <a:ext cx="4649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655" y="698257"/>
            <a:ext cx="4267200" cy="309662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9417" y="4103077"/>
            <a:ext cx="4198620" cy="2743200"/>
          </a:xfrm>
          <a:prstGeom prst="rect">
            <a:avLst/>
          </a:prstGeom>
        </p:spPr>
      </p:pic>
      <p:sp>
        <p:nvSpPr>
          <p:cNvPr id="7" name="TextBox 6"/>
          <p:cNvSpPr txBox="1"/>
          <p:nvPr/>
        </p:nvSpPr>
        <p:spPr>
          <a:xfrm>
            <a:off x="5114693" y="764372"/>
            <a:ext cx="3222421" cy="369332"/>
          </a:xfrm>
          <a:prstGeom prst="rect">
            <a:avLst/>
          </a:prstGeom>
          <a:noFill/>
        </p:spPr>
        <p:txBody>
          <a:bodyPr wrap="none" rtlCol="0">
            <a:spAutoFit/>
          </a:bodyPr>
          <a:lstStyle/>
          <a:p>
            <a:r>
              <a:rPr lang="en-GB" dirty="0" smtClean="0"/>
              <a:t>use ML to reduce readout errors</a:t>
            </a:r>
            <a:endParaRPr lang="en-GB" dirty="0"/>
          </a:p>
        </p:txBody>
      </p:sp>
      <p:sp>
        <p:nvSpPr>
          <p:cNvPr id="8" name="TextBox 7"/>
          <p:cNvSpPr txBox="1"/>
          <p:nvPr/>
        </p:nvSpPr>
        <p:spPr>
          <a:xfrm>
            <a:off x="5943600" y="3794883"/>
            <a:ext cx="3017173" cy="369332"/>
          </a:xfrm>
          <a:prstGeom prst="rect">
            <a:avLst/>
          </a:prstGeom>
          <a:noFill/>
        </p:spPr>
        <p:txBody>
          <a:bodyPr wrap="none" rtlCol="0">
            <a:spAutoFit/>
          </a:bodyPr>
          <a:lstStyle/>
          <a:p>
            <a:r>
              <a:rPr lang="en-GB" dirty="0" smtClean="0"/>
              <a:t>fixed interrogation time 150us</a:t>
            </a:r>
            <a:endParaRPr lang="en-GB" dirty="0"/>
          </a:p>
        </p:txBody>
      </p:sp>
    </p:spTree>
    <p:extLst>
      <p:ext uri="{BB962C8B-B14F-4D97-AF65-F5344CB8AC3E}">
        <p14:creationId xmlns:p14="http://schemas.microsoft.com/office/powerpoint/2010/main" val="357798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Machine learning based qubit readout</a:t>
            </a:r>
            <a:endParaRPr lang="en-GB" sz="2800" b="1" dirty="0">
              <a:ea typeface="+mn-ea"/>
              <a:cs typeface="+mn-cs"/>
            </a:endParaRPr>
          </a:p>
        </p:txBody>
      </p:sp>
      <p:sp>
        <p:nvSpPr>
          <p:cNvPr id="3" name="Rectangle 2"/>
          <p:cNvSpPr/>
          <p:nvPr/>
        </p:nvSpPr>
        <p:spPr>
          <a:xfrm>
            <a:off x="2590800" y="2819400"/>
            <a:ext cx="4649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21" y="1163936"/>
            <a:ext cx="4877555" cy="3237391"/>
          </a:xfrm>
          <a:prstGeom prst="rect">
            <a:avLst/>
          </a:prstGeom>
        </p:spPr>
      </p:pic>
      <p:sp>
        <p:nvSpPr>
          <p:cNvPr id="7" name="TextBox 6"/>
          <p:cNvSpPr txBox="1"/>
          <p:nvPr/>
        </p:nvSpPr>
        <p:spPr>
          <a:xfrm>
            <a:off x="152400" y="779102"/>
            <a:ext cx="6872394" cy="369332"/>
          </a:xfrm>
          <a:prstGeom prst="rect">
            <a:avLst/>
          </a:prstGeom>
          <a:noFill/>
        </p:spPr>
        <p:txBody>
          <a:bodyPr wrap="none" rtlCol="0">
            <a:spAutoFit/>
          </a:bodyPr>
          <a:lstStyle/>
          <a:p>
            <a:r>
              <a:rPr lang="en-GB" b="1" dirty="0" smtClean="0"/>
              <a:t>Additional data is available </a:t>
            </a:r>
            <a:r>
              <a:rPr lang="en-GB" dirty="0"/>
              <a:t>–</a:t>
            </a:r>
            <a:r>
              <a:rPr lang="en-GB" b="1" dirty="0" smtClean="0"/>
              <a:t> </a:t>
            </a:r>
            <a:r>
              <a:rPr lang="en-GB" dirty="0" smtClean="0"/>
              <a:t>time-stamping and intermediate channels</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57400" y="4800600"/>
            <a:ext cx="5048955" cy="2000529"/>
          </a:xfrm>
          <a:prstGeom prst="rect">
            <a:avLst/>
          </a:prstGeom>
        </p:spPr>
      </p:pic>
      <p:sp>
        <p:nvSpPr>
          <p:cNvPr id="9" name="TextBox 8"/>
          <p:cNvSpPr txBox="1"/>
          <p:nvPr/>
        </p:nvSpPr>
        <p:spPr>
          <a:xfrm>
            <a:off x="39490" y="4401327"/>
            <a:ext cx="4907049" cy="369332"/>
          </a:xfrm>
          <a:prstGeom prst="rect">
            <a:avLst/>
          </a:prstGeom>
          <a:noFill/>
        </p:spPr>
        <p:txBody>
          <a:bodyPr wrap="none" rtlCol="0">
            <a:spAutoFit/>
          </a:bodyPr>
          <a:lstStyle/>
          <a:p>
            <a:r>
              <a:rPr lang="en-GB" b="1" dirty="0" smtClean="0"/>
              <a:t>How to classify efficiently</a:t>
            </a:r>
            <a:r>
              <a:rPr lang="en-GB" dirty="0" smtClean="0"/>
              <a:t> – an artificial neural net</a:t>
            </a:r>
            <a:endParaRPr lang="en-GB" dirty="0"/>
          </a:p>
        </p:txBody>
      </p:sp>
    </p:spTree>
    <p:extLst>
      <p:ext uri="{BB962C8B-B14F-4D97-AF65-F5344CB8AC3E}">
        <p14:creationId xmlns:p14="http://schemas.microsoft.com/office/powerpoint/2010/main" val="13345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Rectangle 2"/>
          <p:cNvSpPr/>
          <p:nvPr/>
        </p:nvSpPr>
        <p:spPr>
          <a:xfrm>
            <a:off x="2590800" y="2819400"/>
            <a:ext cx="4649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85504" y="776242"/>
            <a:ext cx="4875502" cy="369332"/>
          </a:xfrm>
          <a:prstGeom prst="rect">
            <a:avLst/>
          </a:prstGeom>
          <a:noFill/>
        </p:spPr>
        <p:txBody>
          <a:bodyPr wrap="none" rtlCol="0">
            <a:spAutoFit/>
          </a:bodyPr>
          <a:lstStyle/>
          <a:p>
            <a:r>
              <a:rPr lang="en-GB" b="1" dirty="0" smtClean="0"/>
              <a:t>Results </a:t>
            </a:r>
            <a:r>
              <a:rPr lang="en-GB" dirty="0" smtClean="0"/>
              <a:t>– neural net based qubit readout in action</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8443" y="1599944"/>
            <a:ext cx="5287113" cy="3658111"/>
          </a:xfrm>
          <a:prstGeom prst="rect">
            <a:avLst/>
          </a:prstGeom>
        </p:spPr>
      </p:pic>
      <p:sp>
        <p:nvSpPr>
          <p:cNvPr id="6"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Machine learning based qubit readout</a:t>
            </a:r>
            <a:endParaRPr lang="en-GB" sz="2800" b="1" dirty="0">
              <a:ea typeface="+mn-ea"/>
              <a:cs typeface="+mn-cs"/>
            </a:endParaRPr>
          </a:p>
        </p:txBody>
      </p:sp>
    </p:spTree>
    <p:extLst>
      <p:ext uri="{BB962C8B-B14F-4D97-AF65-F5344CB8AC3E}">
        <p14:creationId xmlns:p14="http://schemas.microsoft.com/office/powerpoint/2010/main" val="2679366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Rectangle 2"/>
          <p:cNvSpPr/>
          <p:nvPr/>
        </p:nvSpPr>
        <p:spPr>
          <a:xfrm>
            <a:off x="2590800" y="2819400"/>
            <a:ext cx="4649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85504" y="776242"/>
            <a:ext cx="4875502" cy="369332"/>
          </a:xfrm>
          <a:prstGeom prst="rect">
            <a:avLst/>
          </a:prstGeom>
          <a:noFill/>
        </p:spPr>
        <p:txBody>
          <a:bodyPr wrap="none" rtlCol="0">
            <a:spAutoFit/>
          </a:bodyPr>
          <a:lstStyle/>
          <a:p>
            <a:r>
              <a:rPr lang="en-GB" b="1" dirty="0" smtClean="0"/>
              <a:t>Results </a:t>
            </a:r>
            <a:r>
              <a:rPr lang="en-GB" dirty="0" smtClean="0"/>
              <a:t>– neural net based qubit readout in action</a:t>
            </a: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549" y="1600200"/>
            <a:ext cx="8724901" cy="3962400"/>
          </a:xfrm>
          <a:prstGeom prst="rect">
            <a:avLst/>
          </a:prstGeom>
        </p:spPr>
      </p:pic>
      <p:sp>
        <p:nvSpPr>
          <p:cNvPr id="8"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Machine learning based qubit readout</a:t>
            </a:r>
            <a:endParaRPr lang="en-GB" sz="2800" b="1" dirty="0">
              <a:ea typeface="+mn-ea"/>
              <a:cs typeface="+mn-cs"/>
            </a:endParaRPr>
          </a:p>
        </p:txBody>
      </p:sp>
    </p:spTree>
    <p:extLst>
      <p:ext uri="{BB962C8B-B14F-4D97-AF65-F5344CB8AC3E}">
        <p14:creationId xmlns:p14="http://schemas.microsoft.com/office/powerpoint/2010/main" val="180025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Rectangle 2"/>
          <p:cNvSpPr/>
          <p:nvPr/>
        </p:nvSpPr>
        <p:spPr>
          <a:xfrm>
            <a:off x="2590800" y="2819400"/>
            <a:ext cx="4649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85504" y="776242"/>
            <a:ext cx="5557547" cy="369332"/>
          </a:xfrm>
          <a:prstGeom prst="rect">
            <a:avLst/>
          </a:prstGeom>
          <a:noFill/>
        </p:spPr>
        <p:txBody>
          <a:bodyPr wrap="none" rtlCol="0">
            <a:spAutoFit/>
          </a:bodyPr>
          <a:lstStyle/>
          <a:p>
            <a:r>
              <a:rPr lang="en-GB" b="1" dirty="0" smtClean="0"/>
              <a:t>Results </a:t>
            </a:r>
            <a:r>
              <a:rPr lang="en-GB" dirty="0" smtClean="0"/>
              <a:t>– recurrent neural net, feed time-bins one by one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4154" y="1842866"/>
            <a:ext cx="5315692" cy="3172268"/>
          </a:xfrm>
          <a:prstGeom prst="rect">
            <a:avLst/>
          </a:prstGeom>
        </p:spPr>
      </p:pic>
      <p:cxnSp>
        <p:nvCxnSpPr>
          <p:cNvPr id="11" name="Straight Arrow Connector 10"/>
          <p:cNvCxnSpPr/>
          <p:nvPr/>
        </p:nvCxnSpPr>
        <p:spPr>
          <a:xfrm flipV="1">
            <a:off x="5181600" y="4217892"/>
            <a:ext cx="245072" cy="10882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3505200" y="5306161"/>
            <a:ext cx="5070299" cy="369332"/>
          </a:xfrm>
          <a:prstGeom prst="rect">
            <a:avLst/>
          </a:prstGeom>
          <a:noFill/>
        </p:spPr>
        <p:txBody>
          <a:bodyPr wrap="none" rtlCol="0">
            <a:spAutoFit/>
          </a:bodyPr>
          <a:lstStyle/>
          <a:p>
            <a:r>
              <a:rPr lang="en-GB" dirty="0" smtClean="0"/>
              <a:t>artificial data (1 photon): arrival time interpretation</a:t>
            </a:r>
            <a:endParaRPr lang="en-GB" dirty="0"/>
          </a:p>
        </p:txBody>
      </p:sp>
      <p:sp>
        <p:nvSpPr>
          <p:cNvPr id="8"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Machine learning based qubit readout</a:t>
            </a:r>
            <a:endParaRPr lang="en-GB" sz="2800" b="1" dirty="0">
              <a:ea typeface="+mn-ea"/>
              <a:cs typeface="+mn-cs"/>
            </a:endParaRPr>
          </a:p>
        </p:txBody>
      </p:sp>
    </p:spTree>
    <p:extLst>
      <p:ext uri="{BB962C8B-B14F-4D97-AF65-F5344CB8AC3E}">
        <p14:creationId xmlns:p14="http://schemas.microsoft.com/office/powerpoint/2010/main" val="296669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a:t>
            </a:r>
            <a:endParaRPr lang="en-GB" sz="2800" b="1" dirty="0">
              <a:ea typeface="+mn-ea"/>
              <a:cs typeface="+mn-cs"/>
            </a:endParaRPr>
          </a:p>
        </p:txBody>
      </p:sp>
      <p:sp>
        <p:nvSpPr>
          <p:cNvPr id="3" name="Rectangle 2"/>
          <p:cNvSpPr/>
          <p:nvPr/>
        </p:nvSpPr>
        <p:spPr>
          <a:xfrm>
            <a:off x="2590800" y="2819400"/>
            <a:ext cx="4649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6509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Title 1"/>
          <p:cNvSpPr>
            <a:spLocks noGrp="1"/>
          </p:cNvSpPr>
          <p:nvPr>
            <p:ph type="title"/>
          </p:nvPr>
        </p:nvSpPr>
        <p:spPr>
          <a:xfrm>
            <a:off x="0" y="0"/>
            <a:ext cx="8520600" cy="763600"/>
          </a:xfrm>
        </p:spPr>
        <p:txBody>
          <a:bodyPr>
            <a:normAutofit/>
          </a:bodyPr>
          <a:lstStyle/>
          <a:p>
            <a:pPr algn="l"/>
            <a:r>
              <a:rPr lang="en-GB" sz="2800" b="1" dirty="0">
                <a:ea typeface="+mn-ea"/>
                <a:cs typeface="+mn-cs"/>
              </a:rPr>
              <a:t>Ground state of the </a:t>
            </a:r>
            <a:r>
              <a:rPr lang="en-GB" sz="2800" b="1" dirty="0" smtClean="0">
                <a:ea typeface="+mn-ea"/>
                <a:cs typeface="+mn-cs"/>
              </a:rPr>
              <a:t>Deuteron nucleus</a:t>
            </a:r>
            <a:endParaRPr lang="en-GB" sz="2800" b="1" dirty="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3428" y="495610"/>
            <a:ext cx="2857143" cy="2476190"/>
          </a:xfrm>
          <a:prstGeom prst="rect">
            <a:avLst/>
          </a:prstGeom>
        </p:spPr>
      </p:pic>
      <p:sp>
        <p:nvSpPr>
          <p:cNvPr id="14" name="Shape 82"/>
          <p:cNvSpPr txBox="1">
            <a:spLocks/>
          </p:cNvSpPr>
          <p:nvPr/>
        </p:nvSpPr>
        <p:spPr>
          <a:xfrm>
            <a:off x="508345" y="4821663"/>
            <a:ext cx="8520600" cy="1266875"/>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0" indent="0">
              <a:spcBef>
                <a:spcPts val="1600"/>
              </a:spcBef>
              <a:buClr>
                <a:schemeClr val="dk1"/>
              </a:buClr>
              <a:buSzPts val="1100"/>
              <a:buFont typeface="Arial" pitchFamily="34" charset="0"/>
              <a:buNone/>
            </a:pPr>
            <a:r>
              <a:rPr lang="en-GB" sz="2000" dirty="0" smtClean="0">
                <a:solidFill>
                  <a:schemeClr val="dk1"/>
                </a:solidFill>
                <a:latin typeface="Courier New"/>
                <a:ea typeface="Courier New"/>
                <a:cs typeface="Courier New"/>
                <a:sym typeface="Courier New"/>
              </a:rPr>
              <a:t>H3 = 15.531709 I + 0.218291 Z</a:t>
            </a:r>
            <a:r>
              <a:rPr lang="en-GB" sz="2000" baseline="-25000" dirty="0" smtClean="0">
                <a:solidFill>
                  <a:schemeClr val="dk1"/>
                </a:solidFill>
                <a:latin typeface="Courier New"/>
                <a:ea typeface="Courier New"/>
                <a:cs typeface="Courier New"/>
                <a:sym typeface="Courier New"/>
              </a:rPr>
              <a:t>0</a:t>
            </a:r>
            <a:r>
              <a:rPr lang="en-GB" sz="2000" dirty="0" smtClean="0">
                <a:solidFill>
                  <a:schemeClr val="dk1"/>
                </a:solidFill>
                <a:latin typeface="Courier New"/>
                <a:ea typeface="Courier New"/>
                <a:cs typeface="Courier New"/>
                <a:sym typeface="Courier New"/>
              </a:rPr>
              <a:t> − 6.125 Z</a:t>
            </a:r>
            <a:r>
              <a:rPr lang="en-GB" sz="2000" baseline="-25000" dirty="0" smtClean="0">
                <a:solidFill>
                  <a:schemeClr val="dk1"/>
                </a:solidFill>
                <a:latin typeface="Courier New"/>
                <a:ea typeface="Courier New"/>
                <a:cs typeface="Courier New"/>
                <a:sym typeface="Courier New"/>
              </a:rPr>
              <a:t>1</a:t>
            </a:r>
            <a:r>
              <a:rPr lang="en-GB" sz="2000" dirty="0" smtClean="0">
                <a:solidFill>
                  <a:schemeClr val="dk1"/>
                </a:solidFill>
                <a:latin typeface="Courier New"/>
                <a:ea typeface="Courier New"/>
                <a:cs typeface="Courier New"/>
                <a:sym typeface="Courier New"/>
              </a:rPr>
              <a:t> − 9.625 Z</a:t>
            </a:r>
            <a:r>
              <a:rPr lang="en-GB" sz="2000" baseline="-25000" dirty="0" smtClean="0">
                <a:solidFill>
                  <a:schemeClr val="dk1"/>
                </a:solidFill>
                <a:latin typeface="Courier New"/>
                <a:ea typeface="Courier New"/>
                <a:cs typeface="Courier New"/>
                <a:sym typeface="Courier New"/>
              </a:rPr>
              <a:t>2</a:t>
            </a:r>
            <a:r>
              <a:rPr lang="en-GB" sz="2000" dirty="0" smtClean="0">
                <a:solidFill>
                  <a:schemeClr val="dk1"/>
                </a:solidFill>
                <a:latin typeface="Courier New"/>
                <a:ea typeface="Courier New"/>
                <a:cs typeface="Courier New"/>
                <a:sym typeface="Courier New"/>
              </a:rPr>
              <a:t> − 2.143304 X</a:t>
            </a:r>
            <a:r>
              <a:rPr lang="en-GB" sz="2000" baseline="-25000" dirty="0" smtClean="0">
                <a:solidFill>
                  <a:schemeClr val="dk1"/>
                </a:solidFill>
                <a:latin typeface="Courier New"/>
                <a:ea typeface="Courier New"/>
                <a:cs typeface="Courier New"/>
                <a:sym typeface="Courier New"/>
              </a:rPr>
              <a:t>0 </a:t>
            </a:r>
            <a:r>
              <a:rPr lang="en-GB" sz="2000" dirty="0" smtClean="0">
                <a:solidFill>
                  <a:schemeClr val="dk1"/>
                </a:solidFill>
                <a:latin typeface="Courier New"/>
                <a:ea typeface="Courier New"/>
                <a:cs typeface="Courier New"/>
                <a:sym typeface="Courier New"/>
              </a:rPr>
              <a:t>X</a:t>
            </a:r>
            <a:r>
              <a:rPr lang="en-GB" sz="2000" baseline="-25000" dirty="0" smtClean="0">
                <a:solidFill>
                  <a:schemeClr val="dk1"/>
                </a:solidFill>
                <a:latin typeface="Courier New"/>
                <a:ea typeface="Courier New"/>
                <a:cs typeface="Courier New"/>
                <a:sym typeface="Courier New"/>
              </a:rPr>
              <a:t>1</a:t>
            </a:r>
            <a:r>
              <a:rPr lang="en-GB" sz="2000" dirty="0" smtClean="0">
                <a:solidFill>
                  <a:schemeClr val="dk1"/>
                </a:solidFill>
                <a:latin typeface="Courier New"/>
                <a:ea typeface="Courier New"/>
                <a:cs typeface="Courier New"/>
                <a:sym typeface="Courier New"/>
              </a:rPr>
              <a:t> − 2.143304 Y</a:t>
            </a:r>
            <a:r>
              <a:rPr lang="en-GB" sz="2000" baseline="-25000" dirty="0" smtClean="0">
                <a:solidFill>
                  <a:schemeClr val="dk1"/>
                </a:solidFill>
                <a:latin typeface="Courier New"/>
                <a:ea typeface="Courier New"/>
                <a:cs typeface="Courier New"/>
                <a:sym typeface="Courier New"/>
              </a:rPr>
              <a:t>0 </a:t>
            </a:r>
            <a:r>
              <a:rPr lang="en-GB" sz="2000" dirty="0" smtClean="0">
                <a:solidFill>
                  <a:schemeClr val="dk1"/>
                </a:solidFill>
                <a:latin typeface="Courier New"/>
                <a:ea typeface="Courier New"/>
                <a:cs typeface="Courier New"/>
                <a:sym typeface="Courier New"/>
              </a:rPr>
              <a:t>Y</a:t>
            </a:r>
            <a:r>
              <a:rPr lang="en-GB" sz="2000" baseline="-25000" dirty="0" smtClean="0">
                <a:solidFill>
                  <a:schemeClr val="dk1"/>
                </a:solidFill>
                <a:latin typeface="Courier New"/>
                <a:ea typeface="Courier New"/>
                <a:cs typeface="Courier New"/>
                <a:sym typeface="Courier New"/>
              </a:rPr>
              <a:t>1</a:t>
            </a:r>
            <a:r>
              <a:rPr lang="en-GB" sz="2000" dirty="0" smtClean="0">
                <a:solidFill>
                  <a:schemeClr val="dk1"/>
                </a:solidFill>
                <a:latin typeface="Courier New"/>
                <a:ea typeface="Courier New"/>
                <a:cs typeface="Courier New"/>
                <a:sym typeface="Courier New"/>
              </a:rPr>
              <a:t>   − 3.913119 X</a:t>
            </a:r>
            <a:r>
              <a:rPr lang="en-GB" sz="2000" baseline="-25000" dirty="0" smtClean="0">
                <a:solidFill>
                  <a:schemeClr val="dk1"/>
                </a:solidFill>
                <a:latin typeface="Courier New"/>
                <a:ea typeface="Courier New"/>
                <a:cs typeface="Courier New"/>
                <a:sym typeface="Courier New"/>
              </a:rPr>
              <a:t>1 </a:t>
            </a:r>
            <a:r>
              <a:rPr lang="en-GB" sz="2000" dirty="0" smtClean="0">
                <a:solidFill>
                  <a:schemeClr val="dk1"/>
                </a:solidFill>
                <a:latin typeface="Courier New"/>
                <a:ea typeface="Courier New"/>
                <a:cs typeface="Courier New"/>
                <a:sym typeface="Courier New"/>
              </a:rPr>
              <a:t>X</a:t>
            </a:r>
            <a:r>
              <a:rPr lang="en-GB" sz="2000" baseline="-25000" dirty="0" smtClean="0">
                <a:solidFill>
                  <a:schemeClr val="dk1"/>
                </a:solidFill>
                <a:latin typeface="Courier New"/>
                <a:ea typeface="Courier New"/>
                <a:cs typeface="Courier New"/>
                <a:sym typeface="Courier New"/>
              </a:rPr>
              <a:t>2</a:t>
            </a:r>
            <a:r>
              <a:rPr lang="en-GB" sz="2000" dirty="0" smtClean="0">
                <a:solidFill>
                  <a:schemeClr val="dk1"/>
                </a:solidFill>
                <a:latin typeface="Courier New"/>
                <a:ea typeface="Courier New"/>
                <a:cs typeface="Courier New"/>
                <a:sym typeface="Courier New"/>
              </a:rPr>
              <a:t> − 3.913119 Y</a:t>
            </a:r>
            <a:r>
              <a:rPr lang="en-GB" sz="2000" baseline="-25000" dirty="0" smtClean="0">
                <a:solidFill>
                  <a:schemeClr val="dk1"/>
                </a:solidFill>
                <a:latin typeface="Courier New"/>
                <a:ea typeface="Courier New"/>
                <a:cs typeface="Courier New"/>
                <a:sym typeface="Courier New"/>
              </a:rPr>
              <a:t>1 </a:t>
            </a:r>
            <a:r>
              <a:rPr lang="en-GB" sz="2000" dirty="0" smtClean="0">
                <a:solidFill>
                  <a:schemeClr val="dk1"/>
                </a:solidFill>
                <a:latin typeface="Courier New"/>
                <a:ea typeface="Courier New"/>
                <a:cs typeface="Courier New"/>
                <a:sym typeface="Courier New"/>
              </a:rPr>
              <a:t>Y</a:t>
            </a:r>
            <a:r>
              <a:rPr lang="en-GB" sz="2000" baseline="-25000" dirty="0" smtClean="0">
                <a:solidFill>
                  <a:schemeClr val="dk1"/>
                </a:solidFill>
                <a:latin typeface="Courier New"/>
                <a:ea typeface="Courier New"/>
                <a:cs typeface="Courier New"/>
                <a:sym typeface="Courier New"/>
              </a:rPr>
              <a:t>2</a:t>
            </a:r>
            <a:endParaRPr lang="en-GB" sz="2000" dirty="0"/>
          </a:p>
        </p:txBody>
      </p:sp>
      <p:sp>
        <p:nvSpPr>
          <p:cNvPr id="15" name="Shape 67"/>
          <p:cNvSpPr txBox="1">
            <a:spLocks/>
          </p:cNvSpPr>
          <p:nvPr/>
        </p:nvSpPr>
        <p:spPr>
          <a:xfrm>
            <a:off x="152400" y="4601712"/>
            <a:ext cx="5403300" cy="6033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t>3-qubit Hamiltonian (EFT), -2.046MeV:</a:t>
            </a:r>
            <a:endParaRPr lang="en-GB" sz="1800" dirty="0"/>
          </a:p>
        </p:txBody>
      </p:sp>
      <p:sp>
        <p:nvSpPr>
          <p:cNvPr id="16" name="Shape 67"/>
          <p:cNvSpPr txBox="1">
            <a:spLocks/>
          </p:cNvSpPr>
          <p:nvPr/>
        </p:nvSpPr>
        <p:spPr>
          <a:xfrm>
            <a:off x="304800" y="3114886"/>
            <a:ext cx="5403300" cy="6033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t>nuclear binding energy (NIST table): -2.2MeV</a:t>
            </a:r>
            <a:endParaRPr lang="en-GB" sz="1800" dirty="0"/>
          </a:p>
        </p:txBody>
      </p:sp>
    </p:spTree>
    <p:extLst>
      <p:ext uri="{BB962C8B-B14F-4D97-AF65-F5344CB8AC3E}">
        <p14:creationId xmlns:p14="http://schemas.microsoft.com/office/powerpoint/2010/main" val="2246638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idx="4294967295"/>
          </p:nvPr>
        </p:nvSpPr>
        <p:spPr>
          <a:xfrm>
            <a:off x="0" y="0"/>
            <a:ext cx="9144000" cy="965200"/>
          </a:xfrm>
        </p:spPr>
        <p:txBody>
          <a:bodyPr/>
          <a:lstStyle/>
          <a:p>
            <a:pPr algn="l" eaLnBrk="1" hangingPunct="1"/>
            <a:r>
              <a:rPr lang="en-GB" altLang="en-US" sz="2800" b="1" dirty="0">
                <a:latin typeface="+mn-lt"/>
                <a:ea typeface="+mn-ea"/>
                <a:cs typeface="+mn-cs"/>
              </a:rPr>
              <a:t>Trapped ions</a:t>
            </a:r>
          </a:p>
        </p:txBody>
      </p:sp>
      <p:sp>
        <p:nvSpPr>
          <p:cNvPr id="22" name="TextBox 17"/>
          <p:cNvSpPr txBox="1">
            <a:spLocks noChangeArrowheads="1"/>
          </p:cNvSpPr>
          <p:nvPr/>
        </p:nvSpPr>
        <p:spPr bwMode="auto">
          <a:xfrm>
            <a:off x="836362" y="1530985"/>
            <a:ext cx="4668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altLang="en-US" sz="1800" dirty="0" smtClean="0"/>
              <a:t> A good quantum computing candidate  </a:t>
            </a:r>
            <a:r>
              <a:rPr lang="en-US" altLang="en-US" sz="1800" b="0" dirty="0" smtClean="0"/>
              <a:t>– why?</a:t>
            </a:r>
            <a:endParaRPr lang="en-US" altLang="en-US" sz="1800" b="0" dirty="0"/>
          </a:p>
        </p:txBody>
      </p:sp>
      <p:sp>
        <p:nvSpPr>
          <p:cNvPr id="12" name="TextBox 21"/>
          <p:cNvSpPr txBox="1">
            <a:spLocks noChangeArrowheads="1"/>
          </p:cNvSpPr>
          <p:nvPr/>
        </p:nvSpPr>
        <p:spPr bwMode="auto">
          <a:xfrm>
            <a:off x="1771342" y="5859481"/>
            <a:ext cx="60941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Char char="-"/>
            </a:pPr>
            <a:r>
              <a:rPr lang="en-US" altLang="en-US" sz="1600" b="0" dirty="0" smtClean="0"/>
              <a:t>Isolated quantum system, preparation and read-out with laser light</a:t>
            </a:r>
          </a:p>
          <a:p>
            <a:pPr defTabSz="457200" eaLnBrk="1" fontAlgn="base" hangingPunct="1">
              <a:spcBef>
                <a:spcPct val="0"/>
              </a:spcBef>
              <a:spcAft>
                <a:spcPct val="0"/>
              </a:spcAft>
              <a:buFontTx/>
              <a:buChar char="-"/>
            </a:pPr>
            <a:r>
              <a:rPr lang="en-US" altLang="en-US" sz="1600" b="0" dirty="0" smtClean="0"/>
              <a:t>gate operations (using lasers/microwaves)</a:t>
            </a:r>
          </a:p>
        </p:txBody>
      </p:sp>
      <p:sp>
        <p:nvSpPr>
          <p:cNvPr id="14" name="Freeform 13"/>
          <p:cNvSpPr/>
          <p:nvPr/>
        </p:nvSpPr>
        <p:spPr>
          <a:xfrm>
            <a:off x="1695450" y="3237696"/>
            <a:ext cx="5934075" cy="1590973"/>
          </a:xfrm>
          <a:custGeom>
            <a:avLst/>
            <a:gdLst>
              <a:gd name="connsiteX0" fmla="*/ 0 w 5934075"/>
              <a:gd name="connsiteY0" fmla="*/ 0 h 1590973"/>
              <a:gd name="connsiteX1" fmla="*/ 2895600 w 5934075"/>
              <a:gd name="connsiteY1" fmla="*/ 1590675 h 1590973"/>
              <a:gd name="connsiteX2" fmla="*/ 5934075 w 5934075"/>
              <a:gd name="connsiteY2" fmla="*/ 104775 h 1590973"/>
            </a:gdLst>
            <a:ahLst/>
            <a:cxnLst>
              <a:cxn ang="0">
                <a:pos x="connsiteX0" y="connsiteY0"/>
              </a:cxn>
              <a:cxn ang="0">
                <a:pos x="connsiteX1" y="connsiteY1"/>
              </a:cxn>
              <a:cxn ang="0">
                <a:pos x="connsiteX2" y="connsiteY2"/>
              </a:cxn>
            </a:cxnLst>
            <a:rect l="l" t="t" r="r" b="b"/>
            <a:pathLst>
              <a:path w="5934075" h="1590973">
                <a:moveTo>
                  <a:pt x="0" y="0"/>
                </a:moveTo>
                <a:cubicBezTo>
                  <a:pt x="953294" y="786606"/>
                  <a:pt x="1906588" y="1573213"/>
                  <a:pt x="2895600" y="1590675"/>
                </a:cubicBezTo>
                <a:cubicBezTo>
                  <a:pt x="3884612" y="1608137"/>
                  <a:pt x="4909343" y="856456"/>
                  <a:pt x="5934075" y="104775"/>
                </a:cubicBez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16" name="Oval 15"/>
          <p:cNvSpPr/>
          <p:nvPr/>
        </p:nvSpPr>
        <p:spPr>
          <a:xfrm>
            <a:off x="3780600" y="3840480"/>
            <a:ext cx="504000" cy="505122"/>
          </a:xfrm>
          <a:prstGeom prst="ellipse">
            <a:avLst/>
          </a:prstGeom>
          <a:gradFill flip="none" rotWithShape="1">
            <a:gsLst>
              <a:gs pos="59000">
                <a:schemeClr val="tx2">
                  <a:lumMod val="75000"/>
                </a:schemeClr>
              </a:gs>
              <a:gs pos="100000">
                <a:schemeClr val="bg1"/>
              </a:gs>
            </a:gsLst>
            <a:path path="circle">
              <a:fillToRect l="50000" t="50000" r="50000" b="50000"/>
            </a:path>
            <a:tileRec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28" name="Oval 27"/>
          <p:cNvSpPr/>
          <p:nvPr/>
        </p:nvSpPr>
        <p:spPr>
          <a:xfrm>
            <a:off x="4944840" y="3840480"/>
            <a:ext cx="504000" cy="505122"/>
          </a:xfrm>
          <a:prstGeom prst="ellipse">
            <a:avLst/>
          </a:prstGeom>
          <a:gradFill flip="none" rotWithShape="1">
            <a:gsLst>
              <a:gs pos="59000">
                <a:schemeClr val="tx2">
                  <a:lumMod val="75000"/>
                </a:schemeClr>
              </a:gs>
              <a:gs pos="100000">
                <a:schemeClr val="bg1"/>
              </a:gs>
            </a:gsLst>
            <a:path path="circle">
              <a:fillToRect l="50000" t="50000" r="50000" b="50000"/>
            </a:path>
            <a:tileRec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29" name="Text Box 19"/>
          <p:cNvSpPr txBox="1">
            <a:spLocks noChangeArrowheads="1"/>
          </p:cNvSpPr>
          <p:nvPr/>
        </p:nvSpPr>
        <p:spPr bwMode="auto">
          <a:xfrm>
            <a:off x="5505288" y="2818030"/>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defRPr>
            </a:lvl1pPr>
            <a:lvl2pPr eaLnBrk="0" hangingPunct="0">
              <a:defRPr sz="2400">
                <a:solidFill>
                  <a:schemeClr val="tx1"/>
                </a:solidFill>
                <a:latin typeface="Calibri" pitchFamily="34" charset="0"/>
              </a:defRPr>
            </a:lvl2pPr>
            <a:lvl3pPr eaLnBrk="0" hangingPunct="0">
              <a:defRPr sz="2400">
                <a:solidFill>
                  <a:schemeClr val="tx1"/>
                </a:solidFill>
                <a:latin typeface="Calibri" pitchFamily="34" charset="0"/>
              </a:defRPr>
            </a:lvl3pPr>
            <a:lvl4pPr eaLnBrk="0" hangingPunct="0">
              <a:defRPr sz="2400">
                <a:solidFill>
                  <a:schemeClr val="tx1"/>
                </a:solidFill>
                <a:latin typeface="Calibri" pitchFamily="34" charset="0"/>
              </a:defRPr>
            </a:lvl4pPr>
            <a:lvl5pPr eaLnBrk="0" hangingPunct="0">
              <a:defRPr sz="2400">
                <a:solidFill>
                  <a:schemeClr val="tx1"/>
                </a:solidFill>
                <a:latin typeface="Calibri" pitchFamily="34" charset="0"/>
              </a:defRPr>
            </a:lvl5pPr>
            <a:lvl6pPr eaLnBrk="0" fontAlgn="base" hangingPunct="0">
              <a:spcBef>
                <a:spcPct val="0"/>
              </a:spcBef>
              <a:spcAft>
                <a:spcPct val="0"/>
              </a:spcAft>
              <a:defRPr sz="2400">
                <a:solidFill>
                  <a:schemeClr val="tx1"/>
                </a:solidFill>
                <a:latin typeface="Calibri" pitchFamily="34" charset="0"/>
              </a:defRPr>
            </a:lvl6pPr>
            <a:lvl7pPr eaLnBrk="0" fontAlgn="base" hangingPunct="0">
              <a:spcBef>
                <a:spcPct val="0"/>
              </a:spcBef>
              <a:spcAft>
                <a:spcPct val="0"/>
              </a:spcAft>
              <a:defRPr sz="2400">
                <a:solidFill>
                  <a:schemeClr val="tx1"/>
                </a:solidFill>
                <a:latin typeface="Calibri" pitchFamily="34" charset="0"/>
              </a:defRPr>
            </a:lvl7pPr>
            <a:lvl8pPr eaLnBrk="0" fontAlgn="base" hangingPunct="0">
              <a:spcBef>
                <a:spcPct val="0"/>
              </a:spcBef>
              <a:spcAft>
                <a:spcPct val="0"/>
              </a:spcAft>
              <a:defRPr sz="2400">
                <a:solidFill>
                  <a:schemeClr val="tx1"/>
                </a:solidFill>
                <a:latin typeface="Calibri" pitchFamily="34" charset="0"/>
              </a:defRPr>
            </a:lvl8pPr>
            <a:lvl9pPr eaLnBrk="0" fontAlgn="base" hangingPunct="0">
              <a:spcBef>
                <a:spcPct val="0"/>
              </a:spcBef>
              <a:spcAft>
                <a:spcPct val="0"/>
              </a:spcAft>
              <a:defRPr sz="2400">
                <a:solidFill>
                  <a:schemeClr val="tx1"/>
                </a:solidFill>
                <a:latin typeface="Calibri" pitchFamily="34" charset="0"/>
              </a:defRPr>
            </a:lvl9pPr>
          </a:lstStyle>
          <a:p>
            <a:pPr eaLnBrk="1" fontAlgn="base" hangingPunct="1">
              <a:spcBef>
                <a:spcPct val="0"/>
              </a:spcBef>
              <a:spcAft>
                <a:spcPct val="0"/>
              </a:spcAft>
            </a:pPr>
            <a:r>
              <a:rPr lang="en-GB" altLang="en-US" sz="1800" b="1" dirty="0" smtClean="0">
                <a:solidFill>
                  <a:prstClr val="black"/>
                </a:solidFill>
                <a:ea typeface="MS PGothic" pitchFamily="34" charset="-128"/>
              </a:rPr>
              <a:t>1</a:t>
            </a:r>
            <a:r>
              <a:rPr lang="en-GB" sz="1800" b="1" dirty="0">
                <a:solidFill>
                  <a:prstClr val="black"/>
                </a:solidFill>
                <a:ea typeface="MS PGothic" pitchFamily="34" charset="-128"/>
              </a:rPr>
              <a:t>〉</a:t>
            </a:r>
            <a:endParaRPr lang="en-GB" altLang="en-US" sz="1800" b="1" dirty="0">
              <a:solidFill>
                <a:prstClr val="black"/>
              </a:solidFill>
              <a:ea typeface="MS PGothic" pitchFamily="34" charset="-128"/>
            </a:endParaRPr>
          </a:p>
        </p:txBody>
      </p:sp>
      <p:sp>
        <p:nvSpPr>
          <p:cNvPr id="30" name="TextBox 29"/>
          <p:cNvSpPr txBox="1"/>
          <p:nvPr/>
        </p:nvSpPr>
        <p:spPr>
          <a:xfrm>
            <a:off x="5403977" y="2805330"/>
            <a:ext cx="293670" cy="369332"/>
          </a:xfrm>
          <a:prstGeom prst="rect">
            <a:avLst/>
          </a:prstGeom>
          <a:noFill/>
        </p:spPr>
        <p:txBody>
          <a:bodyPr wrap="none" rtlCol="0">
            <a:spAutoFit/>
          </a:bodyPr>
          <a:lstStyle/>
          <a:p>
            <a:pPr defTabSz="457200" fontAlgn="base">
              <a:spcBef>
                <a:spcPct val="0"/>
              </a:spcBef>
              <a:spcAft>
                <a:spcPct val="0"/>
              </a:spcAft>
            </a:pPr>
            <a:r>
              <a:rPr lang="en-GB" b="1" dirty="0" smtClean="0">
                <a:solidFill>
                  <a:prstClr val="black"/>
                </a:solidFill>
                <a:ea typeface="MS PGothic" pitchFamily="34" charset="-128"/>
              </a:rPr>
              <a:t>|</a:t>
            </a:r>
            <a:endParaRPr lang="en-GB" b="1" dirty="0">
              <a:solidFill>
                <a:prstClr val="black"/>
              </a:solidFill>
              <a:ea typeface="MS PGothic" pitchFamily="34" charset="-128"/>
            </a:endParaRPr>
          </a:p>
        </p:txBody>
      </p:sp>
      <p:cxnSp>
        <p:nvCxnSpPr>
          <p:cNvPr id="23" name="Straight Connector 22"/>
          <p:cNvCxnSpPr>
            <a:endCxn id="30" idx="1"/>
          </p:cNvCxnSpPr>
          <p:nvPr/>
        </p:nvCxnSpPr>
        <p:spPr>
          <a:xfrm>
            <a:off x="4989702" y="2989996"/>
            <a:ext cx="4142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989702" y="3425022"/>
            <a:ext cx="414275" cy="0"/>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 Box 19"/>
          <p:cNvSpPr txBox="1">
            <a:spLocks noChangeArrowheads="1"/>
          </p:cNvSpPr>
          <p:nvPr/>
        </p:nvSpPr>
        <p:spPr bwMode="auto">
          <a:xfrm>
            <a:off x="5507069" y="3253542"/>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defRPr>
            </a:lvl1pPr>
            <a:lvl2pPr eaLnBrk="0" hangingPunct="0">
              <a:defRPr sz="2400">
                <a:solidFill>
                  <a:schemeClr val="tx1"/>
                </a:solidFill>
                <a:latin typeface="Calibri" pitchFamily="34" charset="0"/>
              </a:defRPr>
            </a:lvl2pPr>
            <a:lvl3pPr eaLnBrk="0" hangingPunct="0">
              <a:defRPr sz="2400">
                <a:solidFill>
                  <a:schemeClr val="tx1"/>
                </a:solidFill>
                <a:latin typeface="Calibri" pitchFamily="34" charset="0"/>
              </a:defRPr>
            </a:lvl3pPr>
            <a:lvl4pPr eaLnBrk="0" hangingPunct="0">
              <a:defRPr sz="2400">
                <a:solidFill>
                  <a:schemeClr val="tx1"/>
                </a:solidFill>
                <a:latin typeface="Calibri" pitchFamily="34" charset="0"/>
              </a:defRPr>
            </a:lvl4pPr>
            <a:lvl5pPr eaLnBrk="0" hangingPunct="0">
              <a:defRPr sz="2400">
                <a:solidFill>
                  <a:schemeClr val="tx1"/>
                </a:solidFill>
                <a:latin typeface="Calibri" pitchFamily="34" charset="0"/>
              </a:defRPr>
            </a:lvl5pPr>
            <a:lvl6pPr eaLnBrk="0" fontAlgn="base" hangingPunct="0">
              <a:spcBef>
                <a:spcPct val="0"/>
              </a:spcBef>
              <a:spcAft>
                <a:spcPct val="0"/>
              </a:spcAft>
              <a:defRPr sz="2400">
                <a:solidFill>
                  <a:schemeClr val="tx1"/>
                </a:solidFill>
                <a:latin typeface="Calibri" pitchFamily="34" charset="0"/>
              </a:defRPr>
            </a:lvl6pPr>
            <a:lvl7pPr eaLnBrk="0" fontAlgn="base" hangingPunct="0">
              <a:spcBef>
                <a:spcPct val="0"/>
              </a:spcBef>
              <a:spcAft>
                <a:spcPct val="0"/>
              </a:spcAft>
              <a:defRPr sz="2400">
                <a:solidFill>
                  <a:schemeClr val="tx1"/>
                </a:solidFill>
                <a:latin typeface="Calibri" pitchFamily="34" charset="0"/>
              </a:defRPr>
            </a:lvl7pPr>
            <a:lvl8pPr eaLnBrk="0" fontAlgn="base" hangingPunct="0">
              <a:spcBef>
                <a:spcPct val="0"/>
              </a:spcBef>
              <a:spcAft>
                <a:spcPct val="0"/>
              </a:spcAft>
              <a:defRPr sz="2400">
                <a:solidFill>
                  <a:schemeClr val="tx1"/>
                </a:solidFill>
                <a:latin typeface="Calibri" pitchFamily="34" charset="0"/>
              </a:defRPr>
            </a:lvl8pPr>
            <a:lvl9pPr eaLnBrk="0" fontAlgn="base" hangingPunct="0">
              <a:spcBef>
                <a:spcPct val="0"/>
              </a:spcBef>
              <a:spcAft>
                <a:spcPct val="0"/>
              </a:spcAft>
              <a:defRPr sz="2400">
                <a:solidFill>
                  <a:schemeClr val="tx1"/>
                </a:solidFill>
                <a:latin typeface="Calibri" pitchFamily="34" charset="0"/>
              </a:defRPr>
            </a:lvl9pPr>
          </a:lstStyle>
          <a:p>
            <a:pPr eaLnBrk="1" fontAlgn="base" hangingPunct="1">
              <a:spcBef>
                <a:spcPct val="0"/>
              </a:spcBef>
              <a:spcAft>
                <a:spcPct val="0"/>
              </a:spcAft>
            </a:pPr>
            <a:r>
              <a:rPr lang="en-GB" sz="1800" b="1" dirty="0" smtClean="0">
                <a:solidFill>
                  <a:prstClr val="black"/>
                </a:solidFill>
                <a:ea typeface="MS PGothic" pitchFamily="34" charset="-128"/>
              </a:rPr>
              <a:t>0〉</a:t>
            </a:r>
            <a:endParaRPr lang="en-GB" altLang="en-US" sz="1800" b="1" dirty="0">
              <a:solidFill>
                <a:prstClr val="black"/>
              </a:solidFill>
              <a:ea typeface="MS PGothic" pitchFamily="34" charset="-128"/>
            </a:endParaRPr>
          </a:p>
        </p:txBody>
      </p:sp>
      <p:sp>
        <p:nvSpPr>
          <p:cNvPr id="37" name="Rectangle 36"/>
          <p:cNvSpPr/>
          <p:nvPr/>
        </p:nvSpPr>
        <p:spPr>
          <a:xfrm>
            <a:off x="5395500" y="3244016"/>
            <a:ext cx="293670" cy="369332"/>
          </a:xfrm>
          <a:prstGeom prst="rect">
            <a:avLst/>
          </a:prstGeom>
        </p:spPr>
        <p:txBody>
          <a:bodyPr wrap="none">
            <a:spAutoFit/>
          </a:bodyPr>
          <a:lstStyle/>
          <a:p>
            <a:pPr defTabSz="457200" fontAlgn="base">
              <a:spcBef>
                <a:spcPct val="0"/>
              </a:spcBef>
              <a:spcAft>
                <a:spcPct val="0"/>
              </a:spcAft>
            </a:pPr>
            <a:r>
              <a:rPr lang="en-GB" b="1" dirty="0">
                <a:solidFill>
                  <a:prstClr val="black"/>
                </a:solidFill>
                <a:ea typeface="MS PGothic" pitchFamily="34" charset="-128"/>
              </a:rPr>
              <a:t>|</a:t>
            </a:r>
          </a:p>
        </p:txBody>
      </p:sp>
      <p:sp>
        <p:nvSpPr>
          <p:cNvPr id="38" name="Text Box 19"/>
          <p:cNvSpPr txBox="1">
            <a:spLocks noChangeArrowheads="1"/>
          </p:cNvSpPr>
          <p:nvPr/>
        </p:nvSpPr>
        <p:spPr bwMode="auto">
          <a:xfrm>
            <a:off x="4268285" y="2785188"/>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defRPr>
            </a:lvl1pPr>
            <a:lvl2pPr eaLnBrk="0" hangingPunct="0">
              <a:defRPr sz="2400">
                <a:solidFill>
                  <a:schemeClr val="tx1"/>
                </a:solidFill>
                <a:latin typeface="Calibri" pitchFamily="34" charset="0"/>
              </a:defRPr>
            </a:lvl2pPr>
            <a:lvl3pPr eaLnBrk="0" hangingPunct="0">
              <a:defRPr sz="2400">
                <a:solidFill>
                  <a:schemeClr val="tx1"/>
                </a:solidFill>
                <a:latin typeface="Calibri" pitchFamily="34" charset="0"/>
              </a:defRPr>
            </a:lvl3pPr>
            <a:lvl4pPr eaLnBrk="0" hangingPunct="0">
              <a:defRPr sz="2400">
                <a:solidFill>
                  <a:schemeClr val="tx1"/>
                </a:solidFill>
                <a:latin typeface="Calibri" pitchFamily="34" charset="0"/>
              </a:defRPr>
            </a:lvl4pPr>
            <a:lvl5pPr eaLnBrk="0" hangingPunct="0">
              <a:defRPr sz="2400">
                <a:solidFill>
                  <a:schemeClr val="tx1"/>
                </a:solidFill>
                <a:latin typeface="Calibri" pitchFamily="34" charset="0"/>
              </a:defRPr>
            </a:lvl5pPr>
            <a:lvl6pPr eaLnBrk="0" fontAlgn="base" hangingPunct="0">
              <a:spcBef>
                <a:spcPct val="0"/>
              </a:spcBef>
              <a:spcAft>
                <a:spcPct val="0"/>
              </a:spcAft>
              <a:defRPr sz="2400">
                <a:solidFill>
                  <a:schemeClr val="tx1"/>
                </a:solidFill>
                <a:latin typeface="Calibri" pitchFamily="34" charset="0"/>
              </a:defRPr>
            </a:lvl6pPr>
            <a:lvl7pPr eaLnBrk="0" fontAlgn="base" hangingPunct="0">
              <a:spcBef>
                <a:spcPct val="0"/>
              </a:spcBef>
              <a:spcAft>
                <a:spcPct val="0"/>
              </a:spcAft>
              <a:defRPr sz="2400">
                <a:solidFill>
                  <a:schemeClr val="tx1"/>
                </a:solidFill>
                <a:latin typeface="Calibri" pitchFamily="34" charset="0"/>
              </a:defRPr>
            </a:lvl7pPr>
            <a:lvl8pPr eaLnBrk="0" fontAlgn="base" hangingPunct="0">
              <a:spcBef>
                <a:spcPct val="0"/>
              </a:spcBef>
              <a:spcAft>
                <a:spcPct val="0"/>
              </a:spcAft>
              <a:defRPr sz="2400">
                <a:solidFill>
                  <a:schemeClr val="tx1"/>
                </a:solidFill>
                <a:latin typeface="Calibri" pitchFamily="34" charset="0"/>
              </a:defRPr>
            </a:lvl8pPr>
            <a:lvl9pPr eaLnBrk="0" fontAlgn="base" hangingPunct="0">
              <a:spcBef>
                <a:spcPct val="0"/>
              </a:spcBef>
              <a:spcAft>
                <a:spcPct val="0"/>
              </a:spcAft>
              <a:defRPr sz="2400">
                <a:solidFill>
                  <a:schemeClr val="tx1"/>
                </a:solidFill>
                <a:latin typeface="Calibri" pitchFamily="34" charset="0"/>
              </a:defRPr>
            </a:lvl9pPr>
          </a:lstStyle>
          <a:p>
            <a:pPr eaLnBrk="1" fontAlgn="base" hangingPunct="1">
              <a:spcBef>
                <a:spcPct val="0"/>
              </a:spcBef>
              <a:spcAft>
                <a:spcPct val="0"/>
              </a:spcAft>
            </a:pPr>
            <a:r>
              <a:rPr lang="en-GB" altLang="en-US" sz="1800" b="1" dirty="0" smtClean="0">
                <a:solidFill>
                  <a:prstClr val="black"/>
                </a:solidFill>
                <a:ea typeface="MS PGothic" pitchFamily="34" charset="-128"/>
              </a:rPr>
              <a:t>1</a:t>
            </a:r>
            <a:r>
              <a:rPr lang="en-GB" sz="1800" b="1" dirty="0">
                <a:solidFill>
                  <a:prstClr val="black"/>
                </a:solidFill>
                <a:ea typeface="MS PGothic" pitchFamily="34" charset="-128"/>
              </a:rPr>
              <a:t>〉</a:t>
            </a:r>
            <a:endParaRPr lang="en-GB" altLang="en-US" sz="1800" b="1" dirty="0">
              <a:solidFill>
                <a:prstClr val="black"/>
              </a:solidFill>
              <a:ea typeface="MS PGothic" pitchFamily="34" charset="-128"/>
            </a:endParaRPr>
          </a:p>
        </p:txBody>
      </p:sp>
      <p:sp>
        <p:nvSpPr>
          <p:cNvPr id="39" name="TextBox 38"/>
          <p:cNvSpPr txBox="1"/>
          <p:nvPr/>
        </p:nvSpPr>
        <p:spPr>
          <a:xfrm>
            <a:off x="4174594" y="2772488"/>
            <a:ext cx="293670" cy="369332"/>
          </a:xfrm>
          <a:prstGeom prst="rect">
            <a:avLst/>
          </a:prstGeom>
          <a:noFill/>
        </p:spPr>
        <p:txBody>
          <a:bodyPr wrap="none" rtlCol="0">
            <a:spAutoFit/>
          </a:bodyPr>
          <a:lstStyle/>
          <a:p>
            <a:pPr defTabSz="457200" fontAlgn="base">
              <a:spcBef>
                <a:spcPct val="0"/>
              </a:spcBef>
              <a:spcAft>
                <a:spcPct val="0"/>
              </a:spcAft>
            </a:pPr>
            <a:r>
              <a:rPr lang="en-GB" b="1" dirty="0" smtClean="0">
                <a:solidFill>
                  <a:prstClr val="black"/>
                </a:solidFill>
                <a:ea typeface="MS PGothic" pitchFamily="34" charset="-128"/>
              </a:rPr>
              <a:t>|</a:t>
            </a:r>
            <a:endParaRPr lang="en-GB" b="1" dirty="0">
              <a:solidFill>
                <a:prstClr val="black"/>
              </a:solidFill>
              <a:ea typeface="MS PGothic" pitchFamily="34" charset="-128"/>
            </a:endParaRPr>
          </a:p>
        </p:txBody>
      </p:sp>
      <p:cxnSp>
        <p:nvCxnSpPr>
          <p:cNvPr id="40" name="Straight Connector 39"/>
          <p:cNvCxnSpPr/>
          <p:nvPr/>
        </p:nvCxnSpPr>
        <p:spPr>
          <a:xfrm>
            <a:off x="3795840" y="3402796"/>
            <a:ext cx="4142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795840" y="2957154"/>
            <a:ext cx="414275" cy="0"/>
          </a:xfrm>
          <a:prstGeom prst="line">
            <a:avLst/>
          </a:prstGeom>
        </p:spPr>
        <p:style>
          <a:lnRef idx="2">
            <a:schemeClr val="accent1"/>
          </a:lnRef>
          <a:fillRef idx="0">
            <a:schemeClr val="accent1"/>
          </a:fillRef>
          <a:effectRef idx="1">
            <a:schemeClr val="accent1"/>
          </a:effectRef>
          <a:fontRef idx="minor">
            <a:schemeClr val="tx1"/>
          </a:fontRef>
        </p:style>
      </p:cxnSp>
      <p:sp>
        <p:nvSpPr>
          <p:cNvPr id="42" name="Text Box 19"/>
          <p:cNvSpPr txBox="1">
            <a:spLocks noChangeArrowheads="1"/>
          </p:cNvSpPr>
          <p:nvPr/>
        </p:nvSpPr>
        <p:spPr bwMode="auto">
          <a:xfrm>
            <a:off x="4278543" y="3240356"/>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defRPr>
            </a:lvl1pPr>
            <a:lvl2pPr eaLnBrk="0" hangingPunct="0">
              <a:defRPr sz="2400">
                <a:solidFill>
                  <a:schemeClr val="tx1"/>
                </a:solidFill>
                <a:latin typeface="Calibri" pitchFamily="34" charset="0"/>
              </a:defRPr>
            </a:lvl2pPr>
            <a:lvl3pPr eaLnBrk="0" hangingPunct="0">
              <a:defRPr sz="2400">
                <a:solidFill>
                  <a:schemeClr val="tx1"/>
                </a:solidFill>
                <a:latin typeface="Calibri" pitchFamily="34" charset="0"/>
              </a:defRPr>
            </a:lvl3pPr>
            <a:lvl4pPr eaLnBrk="0" hangingPunct="0">
              <a:defRPr sz="2400">
                <a:solidFill>
                  <a:schemeClr val="tx1"/>
                </a:solidFill>
                <a:latin typeface="Calibri" pitchFamily="34" charset="0"/>
              </a:defRPr>
            </a:lvl4pPr>
            <a:lvl5pPr eaLnBrk="0" hangingPunct="0">
              <a:defRPr sz="2400">
                <a:solidFill>
                  <a:schemeClr val="tx1"/>
                </a:solidFill>
                <a:latin typeface="Calibri" pitchFamily="34" charset="0"/>
              </a:defRPr>
            </a:lvl5pPr>
            <a:lvl6pPr eaLnBrk="0" fontAlgn="base" hangingPunct="0">
              <a:spcBef>
                <a:spcPct val="0"/>
              </a:spcBef>
              <a:spcAft>
                <a:spcPct val="0"/>
              </a:spcAft>
              <a:defRPr sz="2400">
                <a:solidFill>
                  <a:schemeClr val="tx1"/>
                </a:solidFill>
                <a:latin typeface="Calibri" pitchFamily="34" charset="0"/>
              </a:defRPr>
            </a:lvl6pPr>
            <a:lvl7pPr eaLnBrk="0" fontAlgn="base" hangingPunct="0">
              <a:spcBef>
                <a:spcPct val="0"/>
              </a:spcBef>
              <a:spcAft>
                <a:spcPct val="0"/>
              </a:spcAft>
              <a:defRPr sz="2400">
                <a:solidFill>
                  <a:schemeClr val="tx1"/>
                </a:solidFill>
                <a:latin typeface="Calibri" pitchFamily="34" charset="0"/>
              </a:defRPr>
            </a:lvl7pPr>
            <a:lvl8pPr eaLnBrk="0" fontAlgn="base" hangingPunct="0">
              <a:spcBef>
                <a:spcPct val="0"/>
              </a:spcBef>
              <a:spcAft>
                <a:spcPct val="0"/>
              </a:spcAft>
              <a:defRPr sz="2400">
                <a:solidFill>
                  <a:schemeClr val="tx1"/>
                </a:solidFill>
                <a:latin typeface="Calibri" pitchFamily="34" charset="0"/>
              </a:defRPr>
            </a:lvl8pPr>
            <a:lvl9pPr eaLnBrk="0" fontAlgn="base" hangingPunct="0">
              <a:spcBef>
                <a:spcPct val="0"/>
              </a:spcBef>
              <a:spcAft>
                <a:spcPct val="0"/>
              </a:spcAft>
              <a:defRPr sz="2400">
                <a:solidFill>
                  <a:schemeClr val="tx1"/>
                </a:solidFill>
                <a:latin typeface="Calibri" pitchFamily="34" charset="0"/>
              </a:defRPr>
            </a:lvl9pPr>
          </a:lstStyle>
          <a:p>
            <a:pPr eaLnBrk="1" fontAlgn="base" hangingPunct="1">
              <a:spcBef>
                <a:spcPct val="0"/>
              </a:spcBef>
              <a:spcAft>
                <a:spcPct val="0"/>
              </a:spcAft>
            </a:pPr>
            <a:r>
              <a:rPr lang="en-GB" sz="1800" b="1" dirty="0" smtClean="0">
                <a:solidFill>
                  <a:prstClr val="black"/>
                </a:solidFill>
                <a:ea typeface="MS PGothic" pitchFamily="34" charset="-128"/>
              </a:rPr>
              <a:t>0〉</a:t>
            </a:r>
            <a:endParaRPr lang="en-GB" altLang="en-US" sz="1800" b="1" dirty="0">
              <a:solidFill>
                <a:prstClr val="black"/>
              </a:solidFill>
              <a:ea typeface="MS PGothic" pitchFamily="34" charset="-128"/>
            </a:endParaRPr>
          </a:p>
        </p:txBody>
      </p:sp>
      <p:sp>
        <p:nvSpPr>
          <p:cNvPr id="43" name="Rectangle 42"/>
          <p:cNvSpPr/>
          <p:nvPr/>
        </p:nvSpPr>
        <p:spPr>
          <a:xfrm>
            <a:off x="4166974" y="3230830"/>
            <a:ext cx="293670" cy="369332"/>
          </a:xfrm>
          <a:prstGeom prst="rect">
            <a:avLst/>
          </a:prstGeom>
        </p:spPr>
        <p:txBody>
          <a:bodyPr wrap="none">
            <a:spAutoFit/>
          </a:bodyPr>
          <a:lstStyle/>
          <a:p>
            <a:pPr defTabSz="457200" fontAlgn="base">
              <a:spcBef>
                <a:spcPct val="0"/>
              </a:spcBef>
              <a:spcAft>
                <a:spcPct val="0"/>
              </a:spcAft>
            </a:pPr>
            <a:r>
              <a:rPr lang="en-GB" b="1" dirty="0">
                <a:solidFill>
                  <a:prstClr val="black"/>
                </a:solidFill>
                <a:ea typeface="MS PGothic" pitchFamily="34" charset="-128"/>
              </a:rPr>
              <a:t>|</a:t>
            </a:r>
          </a:p>
        </p:txBody>
      </p:sp>
      <p:sp>
        <p:nvSpPr>
          <p:cNvPr id="48" name="Right Arrow 47"/>
          <p:cNvSpPr/>
          <p:nvPr/>
        </p:nvSpPr>
        <p:spPr>
          <a:xfrm rot="1883628">
            <a:off x="2779591" y="3491924"/>
            <a:ext cx="1005874" cy="322513"/>
          </a:xfrm>
          <a:prstGeom prst="rightArrow">
            <a:avLst/>
          </a:prstGeom>
          <a:gradFill>
            <a:gsLst>
              <a:gs pos="0">
                <a:srgbClr val="7030A0"/>
              </a:gs>
              <a:gs pos="100000">
                <a:schemeClr val="bg1"/>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54" name="Text Box 19"/>
          <p:cNvSpPr txBox="1">
            <a:spLocks noChangeArrowheads="1"/>
          </p:cNvSpPr>
          <p:nvPr/>
        </p:nvSpPr>
        <p:spPr bwMode="auto">
          <a:xfrm rot="1869774">
            <a:off x="2630267" y="3513376"/>
            <a:ext cx="643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defRPr>
            </a:lvl1pPr>
            <a:lvl2pPr eaLnBrk="0" hangingPunct="0">
              <a:defRPr sz="2400">
                <a:solidFill>
                  <a:schemeClr val="tx1"/>
                </a:solidFill>
                <a:latin typeface="Calibri" pitchFamily="34" charset="0"/>
              </a:defRPr>
            </a:lvl2pPr>
            <a:lvl3pPr eaLnBrk="0" hangingPunct="0">
              <a:defRPr sz="2400">
                <a:solidFill>
                  <a:schemeClr val="tx1"/>
                </a:solidFill>
                <a:latin typeface="Calibri" pitchFamily="34" charset="0"/>
              </a:defRPr>
            </a:lvl3pPr>
            <a:lvl4pPr eaLnBrk="0" hangingPunct="0">
              <a:defRPr sz="2400">
                <a:solidFill>
                  <a:schemeClr val="tx1"/>
                </a:solidFill>
                <a:latin typeface="Calibri" pitchFamily="34" charset="0"/>
              </a:defRPr>
            </a:lvl4pPr>
            <a:lvl5pPr eaLnBrk="0" hangingPunct="0">
              <a:defRPr sz="2400">
                <a:solidFill>
                  <a:schemeClr val="tx1"/>
                </a:solidFill>
                <a:latin typeface="Calibri" pitchFamily="34" charset="0"/>
              </a:defRPr>
            </a:lvl5pPr>
            <a:lvl6pPr eaLnBrk="0" fontAlgn="base" hangingPunct="0">
              <a:spcBef>
                <a:spcPct val="0"/>
              </a:spcBef>
              <a:spcAft>
                <a:spcPct val="0"/>
              </a:spcAft>
              <a:defRPr sz="2400">
                <a:solidFill>
                  <a:schemeClr val="tx1"/>
                </a:solidFill>
                <a:latin typeface="Calibri" pitchFamily="34" charset="0"/>
              </a:defRPr>
            </a:lvl6pPr>
            <a:lvl7pPr eaLnBrk="0" fontAlgn="base" hangingPunct="0">
              <a:spcBef>
                <a:spcPct val="0"/>
              </a:spcBef>
              <a:spcAft>
                <a:spcPct val="0"/>
              </a:spcAft>
              <a:defRPr sz="2400">
                <a:solidFill>
                  <a:schemeClr val="tx1"/>
                </a:solidFill>
                <a:latin typeface="Calibri" pitchFamily="34" charset="0"/>
              </a:defRPr>
            </a:lvl7pPr>
            <a:lvl8pPr eaLnBrk="0" fontAlgn="base" hangingPunct="0">
              <a:spcBef>
                <a:spcPct val="0"/>
              </a:spcBef>
              <a:spcAft>
                <a:spcPct val="0"/>
              </a:spcAft>
              <a:defRPr sz="2400">
                <a:solidFill>
                  <a:schemeClr val="tx1"/>
                </a:solidFill>
                <a:latin typeface="Calibri" pitchFamily="34" charset="0"/>
              </a:defRPr>
            </a:lvl8pPr>
            <a:lvl9pPr eaLnBrk="0" fontAlgn="base" hangingPunct="0">
              <a:spcBef>
                <a:spcPct val="0"/>
              </a:spcBef>
              <a:spcAft>
                <a:spcPct val="0"/>
              </a:spcAft>
              <a:defRPr sz="2400">
                <a:solidFill>
                  <a:schemeClr val="tx1"/>
                </a:solidFill>
                <a:latin typeface="Calibri" pitchFamily="34" charset="0"/>
              </a:defRPr>
            </a:lvl9pPr>
          </a:lstStyle>
          <a:p>
            <a:pPr eaLnBrk="1" fontAlgn="base" hangingPunct="1">
              <a:spcBef>
                <a:spcPct val="0"/>
              </a:spcBef>
              <a:spcAft>
                <a:spcPct val="0"/>
              </a:spcAft>
            </a:pPr>
            <a:r>
              <a:rPr lang="en-GB" altLang="en-US" sz="1800" b="1" dirty="0" smtClean="0">
                <a:solidFill>
                  <a:prstClr val="black"/>
                </a:solidFill>
                <a:ea typeface="MS PGothic" pitchFamily="34" charset="-128"/>
              </a:rPr>
              <a:t>laser</a:t>
            </a:r>
            <a:endParaRPr lang="en-GB" altLang="en-US" sz="1800" b="1" dirty="0">
              <a:solidFill>
                <a:prstClr val="black"/>
              </a:solidFill>
              <a:ea typeface="MS PGothic" pitchFamily="34" charset="-128"/>
            </a:endParaRPr>
          </a:p>
        </p:txBody>
      </p:sp>
      <p:sp>
        <p:nvSpPr>
          <p:cNvPr id="50" name="Freeform 49"/>
          <p:cNvSpPr/>
          <p:nvPr/>
        </p:nvSpPr>
        <p:spPr>
          <a:xfrm rot="20194240">
            <a:off x="2571515" y="4496375"/>
            <a:ext cx="1225646" cy="170845"/>
          </a:xfrm>
          <a:custGeom>
            <a:avLst/>
            <a:gdLst>
              <a:gd name="connsiteX0" fmla="*/ 0 w 412750"/>
              <a:gd name="connsiteY0" fmla="*/ 438165 h 450872"/>
              <a:gd name="connsiteX1" fmla="*/ 69850 w 412750"/>
              <a:gd name="connsiteY1" fmla="*/ 15 h 450872"/>
              <a:gd name="connsiteX2" fmla="*/ 165100 w 412750"/>
              <a:gd name="connsiteY2" fmla="*/ 450865 h 450872"/>
              <a:gd name="connsiteX3" fmla="*/ 247650 w 412750"/>
              <a:gd name="connsiteY3" fmla="*/ 12715 h 450872"/>
              <a:gd name="connsiteX4" fmla="*/ 330200 w 412750"/>
              <a:gd name="connsiteY4" fmla="*/ 431815 h 450872"/>
              <a:gd name="connsiteX5" fmla="*/ 412750 w 412750"/>
              <a:gd name="connsiteY5" fmla="*/ 6365 h 45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450872">
                <a:moveTo>
                  <a:pt x="0" y="438165"/>
                </a:moveTo>
                <a:cubicBezTo>
                  <a:pt x="21166" y="218031"/>
                  <a:pt x="42333" y="-2102"/>
                  <a:pt x="69850" y="15"/>
                </a:cubicBezTo>
                <a:cubicBezTo>
                  <a:pt x="97367" y="2132"/>
                  <a:pt x="135467" y="448748"/>
                  <a:pt x="165100" y="450865"/>
                </a:cubicBezTo>
                <a:cubicBezTo>
                  <a:pt x="194733" y="452982"/>
                  <a:pt x="220133" y="15890"/>
                  <a:pt x="247650" y="12715"/>
                </a:cubicBezTo>
                <a:cubicBezTo>
                  <a:pt x="275167" y="9540"/>
                  <a:pt x="302683" y="432873"/>
                  <a:pt x="330200" y="431815"/>
                </a:cubicBezTo>
                <a:cubicBezTo>
                  <a:pt x="357717" y="430757"/>
                  <a:pt x="385233" y="218561"/>
                  <a:pt x="412750" y="6365"/>
                </a:cubicBezTo>
              </a:path>
            </a:pathLst>
          </a:cu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56" name="Isosceles Triangle 55"/>
          <p:cNvSpPr/>
          <p:nvPr/>
        </p:nvSpPr>
        <p:spPr>
          <a:xfrm rot="19632520">
            <a:off x="2557469" y="4814980"/>
            <a:ext cx="160644" cy="83863"/>
          </a:xfrm>
          <a:prstGeom prst="triangle">
            <a:avLst>
              <a:gd name="adj" fmla="val 78709"/>
            </a:avLst>
          </a:prstGeom>
          <a:solidFill>
            <a:schemeClr val="bg1"/>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60" name="Rectangle 59"/>
          <p:cNvSpPr/>
          <p:nvPr/>
        </p:nvSpPr>
        <p:spPr>
          <a:xfrm rot="19628808">
            <a:off x="1826032" y="5098862"/>
            <a:ext cx="557212" cy="2190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62" name="Trapezoid 61"/>
          <p:cNvSpPr/>
          <p:nvPr/>
        </p:nvSpPr>
        <p:spPr>
          <a:xfrm rot="14269609">
            <a:off x="2281238" y="4951245"/>
            <a:ext cx="197075" cy="156891"/>
          </a:xfrm>
          <a:prstGeom prst="trapezoid">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66" name="Text Box 19"/>
          <p:cNvSpPr txBox="1">
            <a:spLocks noChangeArrowheads="1"/>
          </p:cNvSpPr>
          <p:nvPr/>
        </p:nvSpPr>
        <p:spPr bwMode="auto">
          <a:xfrm rot="19637811">
            <a:off x="1434699" y="4780574"/>
            <a:ext cx="9939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defRPr>
            </a:lvl1pPr>
            <a:lvl2pPr eaLnBrk="0" hangingPunct="0">
              <a:defRPr sz="2400">
                <a:solidFill>
                  <a:schemeClr val="tx1"/>
                </a:solidFill>
                <a:latin typeface="Calibri" pitchFamily="34" charset="0"/>
              </a:defRPr>
            </a:lvl2pPr>
            <a:lvl3pPr eaLnBrk="0" hangingPunct="0">
              <a:defRPr sz="2400">
                <a:solidFill>
                  <a:schemeClr val="tx1"/>
                </a:solidFill>
                <a:latin typeface="Calibri" pitchFamily="34" charset="0"/>
              </a:defRPr>
            </a:lvl3pPr>
            <a:lvl4pPr eaLnBrk="0" hangingPunct="0">
              <a:defRPr sz="2400">
                <a:solidFill>
                  <a:schemeClr val="tx1"/>
                </a:solidFill>
                <a:latin typeface="Calibri" pitchFamily="34" charset="0"/>
              </a:defRPr>
            </a:lvl4pPr>
            <a:lvl5pPr eaLnBrk="0" hangingPunct="0">
              <a:defRPr sz="2400">
                <a:solidFill>
                  <a:schemeClr val="tx1"/>
                </a:solidFill>
                <a:latin typeface="Calibri" pitchFamily="34" charset="0"/>
              </a:defRPr>
            </a:lvl5pPr>
            <a:lvl6pPr eaLnBrk="0" fontAlgn="base" hangingPunct="0">
              <a:spcBef>
                <a:spcPct val="0"/>
              </a:spcBef>
              <a:spcAft>
                <a:spcPct val="0"/>
              </a:spcAft>
              <a:defRPr sz="2400">
                <a:solidFill>
                  <a:schemeClr val="tx1"/>
                </a:solidFill>
                <a:latin typeface="Calibri" pitchFamily="34" charset="0"/>
              </a:defRPr>
            </a:lvl6pPr>
            <a:lvl7pPr eaLnBrk="0" fontAlgn="base" hangingPunct="0">
              <a:spcBef>
                <a:spcPct val="0"/>
              </a:spcBef>
              <a:spcAft>
                <a:spcPct val="0"/>
              </a:spcAft>
              <a:defRPr sz="2400">
                <a:solidFill>
                  <a:schemeClr val="tx1"/>
                </a:solidFill>
                <a:latin typeface="Calibri" pitchFamily="34" charset="0"/>
              </a:defRPr>
            </a:lvl7pPr>
            <a:lvl8pPr eaLnBrk="0" fontAlgn="base" hangingPunct="0">
              <a:spcBef>
                <a:spcPct val="0"/>
              </a:spcBef>
              <a:spcAft>
                <a:spcPct val="0"/>
              </a:spcAft>
              <a:defRPr sz="2400">
                <a:solidFill>
                  <a:schemeClr val="tx1"/>
                </a:solidFill>
                <a:latin typeface="Calibri" pitchFamily="34" charset="0"/>
              </a:defRPr>
            </a:lvl8pPr>
            <a:lvl9pPr eaLnBrk="0" fontAlgn="base" hangingPunct="0">
              <a:spcBef>
                <a:spcPct val="0"/>
              </a:spcBef>
              <a:spcAft>
                <a:spcPct val="0"/>
              </a:spcAft>
              <a:defRPr sz="2400">
                <a:solidFill>
                  <a:schemeClr val="tx1"/>
                </a:solidFill>
                <a:latin typeface="Calibri" pitchFamily="34" charset="0"/>
              </a:defRPr>
            </a:lvl9pPr>
          </a:lstStyle>
          <a:p>
            <a:pPr eaLnBrk="1" fontAlgn="base" hangingPunct="1">
              <a:spcBef>
                <a:spcPct val="0"/>
              </a:spcBef>
              <a:spcAft>
                <a:spcPct val="0"/>
              </a:spcAft>
            </a:pPr>
            <a:r>
              <a:rPr lang="en-GB" altLang="en-US" sz="1800" b="1" dirty="0" smtClean="0">
                <a:solidFill>
                  <a:prstClr val="black"/>
                </a:solidFill>
                <a:ea typeface="MS PGothic" pitchFamily="34" charset="-128"/>
              </a:rPr>
              <a:t>detector</a:t>
            </a:r>
            <a:endParaRPr lang="en-GB" altLang="en-US" sz="1800" b="1" dirty="0">
              <a:solidFill>
                <a:prstClr val="black"/>
              </a:solidFill>
              <a:ea typeface="MS PGothic" pitchFamily="34" charset="-128"/>
            </a:endParaRPr>
          </a:p>
        </p:txBody>
      </p:sp>
      <p:sp>
        <p:nvSpPr>
          <p:cNvPr id="63" name="TextBox 62"/>
          <p:cNvSpPr txBox="1"/>
          <p:nvPr/>
        </p:nvSpPr>
        <p:spPr>
          <a:xfrm>
            <a:off x="3871924" y="3886636"/>
            <a:ext cx="312906" cy="400110"/>
          </a:xfrm>
          <a:prstGeom prst="rect">
            <a:avLst/>
          </a:prstGeom>
          <a:noFill/>
        </p:spPr>
        <p:txBody>
          <a:bodyPr wrap="none" rtlCol="0">
            <a:spAutoFit/>
          </a:bodyPr>
          <a:lstStyle/>
          <a:p>
            <a:pPr defTabSz="457200" fontAlgn="base">
              <a:spcBef>
                <a:spcPct val="0"/>
              </a:spcBef>
              <a:spcAft>
                <a:spcPct val="0"/>
              </a:spcAft>
            </a:pPr>
            <a:r>
              <a:rPr lang="en-GB" sz="2000" b="1" dirty="0">
                <a:solidFill>
                  <a:prstClr val="white"/>
                </a:solidFill>
                <a:ea typeface="MS PGothic" pitchFamily="34" charset="-128"/>
              </a:rPr>
              <a:t>+</a:t>
            </a:r>
          </a:p>
        </p:txBody>
      </p:sp>
      <p:sp>
        <p:nvSpPr>
          <p:cNvPr id="68" name="TextBox 67"/>
          <p:cNvSpPr txBox="1"/>
          <p:nvPr/>
        </p:nvSpPr>
        <p:spPr>
          <a:xfrm>
            <a:off x="5046736" y="3887072"/>
            <a:ext cx="312906" cy="400110"/>
          </a:xfrm>
          <a:prstGeom prst="rect">
            <a:avLst/>
          </a:prstGeom>
          <a:noFill/>
        </p:spPr>
        <p:txBody>
          <a:bodyPr wrap="none" rtlCol="0">
            <a:spAutoFit/>
          </a:bodyPr>
          <a:lstStyle/>
          <a:p>
            <a:pPr defTabSz="457200" fontAlgn="base">
              <a:spcBef>
                <a:spcPct val="0"/>
              </a:spcBef>
              <a:spcAft>
                <a:spcPct val="0"/>
              </a:spcAft>
            </a:pPr>
            <a:r>
              <a:rPr lang="en-GB" sz="2000" b="1" dirty="0">
                <a:solidFill>
                  <a:prstClr val="white"/>
                </a:solidFill>
                <a:ea typeface="MS PGothic" pitchFamily="34" charset="-128"/>
              </a:rPr>
              <a:t>+</a:t>
            </a:r>
          </a:p>
        </p:txBody>
      </p:sp>
      <p:cxnSp>
        <p:nvCxnSpPr>
          <p:cNvPr id="69" name="Straight Arrow Connector 68"/>
          <p:cNvCxnSpPr/>
          <p:nvPr/>
        </p:nvCxnSpPr>
        <p:spPr>
          <a:xfrm>
            <a:off x="4400548" y="4131141"/>
            <a:ext cx="409575"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22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29" grpId="0"/>
      <p:bldP spid="30" grpId="0"/>
      <p:bldP spid="36" grpId="0"/>
      <p:bldP spid="37" grpId="0"/>
      <p:bldP spid="38" grpId="0"/>
      <p:bldP spid="39" grpId="0"/>
      <p:bldP spid="42" grpId="0"/>
      <p:bldP spid="43" grpId="0"/>
      <p:bldP spid="48" grpId="0" animBg="1"/>
      <p:bldP spid="54" grpId="0"/>
      <p:bldP spid="50" grpId="0" animBg="1"/>
      <p:bldP spid="56" grpId="0" animBg="1"/>
      <p:bldP spid="60" grpId="0" animBg="1"/>
      <p:bldP spid="62" grpId="0" animBg="1"/>
      <p:bldP spid="66" grpId="0"/>
      <p:bldP spid="63"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8" name="Shape 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5800" y="4191000"/>
            <a:ext cx="8104100" cy="1715251"/>
          </a:xfrm>
          <a:prstGeom prst="rect">
            <a:avLst/>
          </a:prstGeom>
          <a:noFill/>
          <a:ln>
            <a:noFill/>
          </a:ln>
        </p:spPr>
      </p:pic>
      <p:pic>
        <p:nvPicPr>
          <p:cNvPr id="68" name="Shape 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57400" y="1600200"/>
            <a:ext cx="4819650" cy="2209800"/>
          </a:xfrm>
          <a:prstGeom prst="rect">
            <a:avLst/>
          </a:prstGeom>
          <a:noFill/>
          <a:ln>
            <a:noFill/>
          </a:ln>
        </p:spPr>
      </p:pic>
      <p:sp>
        <p:nvSpPr>
          <p:cNvPr id="69" name="Shape 69"/>
          <p:cNvSpPr txBox="1"/>
          <p:nvPr/>
        </p:nvSpPr>
        <p:spPr>
          <a:xfrm>
            <a:off x="5334000" y="6464100"/>
            <a:ext cx="3810000" cy="393900"/>
          </a:xfrm>
          <a:prstGeom prst="rect">
            <a:avLst/>
          </a:prstGeom>
          <a:noFill/>
          <a:ln>
            <a:noFill/>
          </a:ln>
        </p:spPr>
        <p:txBody>
          <a:bodyPr spcFirstLastPara="1" wrap="square" lIns="91425" tIns="91425" rIns="91425" bIns="91425" anchor="t" anchorCtr="0">
            <a:noAutofit/>
          </a:bodyPr>
          <a:lstStyle/>
          <a:p>
            <a:r>
              <a:rPr lang="en" dirty="0"/>
              <a:t>Dumitrescu, E. F., et al. </a:t>
            </a:r>
            <a:r>
              <a:rPr lang="en" dirty="0" smtClean="0"/>
              <a:t>PRL </a:t>
            </a:r>
            <a:r>
              <a:rPr lang="en" dirty="0"/>
              <a:t>120 (2018)</a:t>
            </a:r>
            <a:endParaRPr dirty="0"/>
          </a:p>
        </p:txBody>
      </p:sp>
      <p:sp>
        <p:nvSpPr>
          <p:cNvPr id="2" name="Title 1"/>
          <p:cNvSpPr>
            <a:spLocks noGrp="1"/>
          </p:cNvSpPr>
          <p:nvPr>
            <p:ph type="title"/>
          </p:nvPr>
        </p:nvSpPr>
        <p:spPr>
          <a:xfrm>
            <a:off x="0" y="0"/>
            <a:ext cx="8520600" cy="763600"/>
          </a:xfrm>
        </p:spPr>
        <p:txBody>
          <a:bodyPr>
            <a:normAutofit/>
          </a:bodyPr>
          <a:lstStyle/>
          <a:p>
            <a:pPr algn="l"/>
            <a:r>
              <a:rPr lang="en-GB" sz="2800" b="1" dirty="0">
                <a:ea typeface="+mn-ea"/>
                <a:cs typeface="+mn-cs"/>
              </a:rPr>
              <a:t>Ground state of the </a:t>
            </a:r>
            <a:r>
              <a:rPr lang="en-GB" sz="2800" b="1" dirty="0" smtClean="0">
                <a:ea typeface="+mn-ea"/>
                <a:cs typeface="+mn-cs"/>
              </a:rPr>
              <a:t>Deuteron nucleus</a:t>
            </a:r>
            <a:endParaRPr lang="en-GB" sz="2800" b="1" dirty="0">
              <a:ea typeface="+mn-ea"/>
              <a:cs typeface="+mn-cs"/>
            </a:endParaRPr>
          </a:p>
        </p:txBody>
      </p:sp>
      <p:sp>
        <p:nvSpPr>
          <p:cNvPr id="3" name="Rectangle 2"/>
          <p:cNvSpPr/>
          <p:nvPr/>
        </p:nvSpPr>
        <p:spPr>
          <a:xfrm>
            <a:off x="2590800" y="1828800"/>
            <a:ext cx="4649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hape 67"/>
          <p:cNvSpPr txBox="1">
            <a:spLocks noGrp="1"/>
          </p:cNvSpPr>
          <p:nvPr>
            <p:ph type="body" idx="1"/>
          </p:nvPr>
        </p:nvSpPr>
        <p:spPr>
          <a:xfrm>
            <a:off x="144550" y="1606500"/>
            <a:ext cx="5403300" cy="603300"/>
          </a:xfrm>
          <a:prstGeom prst="rect">
            <a:avLst/>
          </a:prstGeom>
        </p:spPr>
        <p:txBody>
          <a:bodyPr spcFirstLastPara="1" vert="horz" wrap="square" lIns="91425" tIns="91425" rIns="91425" bIns="91425" rtlCol="0" anchor="t" anchorCtr="0">
            <a:noAutofit/>
          </a:bodyPr>
          <a:lstStyle/>
          <a:p>
            <a:pPr marL="0" indent="0">
              <a:buNone/>
            </a:pPr>
            <a:r>
              <a:rPr lang="en-GB" sz="1800" dirty="0"/>
              <a:t>Canonical 3-qubit UCC ansatz</a:t>
            </a:r>
            <a:endParaRPr sz="1800" dirty="0"/>
          </a:p>
        </p:txBody>
      </p:sp>
    </p:spTree>
    <p:extLst>
      <p:ext uri="{BB962C8B-B14F-4D97-AF65-F5344CB8AC3E}">
        <p14:creationId xmlns:p14="http://schemas.microsoft.com/office/powerpoint/2010/main" val="105829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24046"/>
            <a:ext cx="9144000" cy="3609907"/>
          </a:xfrm>
          <a:prstGeom prst="rect">
            <a:avLst/>
          </a:prstGeom>
        </p:spPr>
      </p:pic>
      <p:sp>
        <p:nvSpPr>
          <p:cNvPr id="9" name="Title 1"/>
          <p:cNvSpPr>
            <a:spLocks noGrp="1"/>
          </p:cNvSpPr>
          <p:nvPr>
            <p:ph type="title"/>
          </p:nvPr>
        </p:nvSpPr>
        <p:spPr>
          <a:xfrm>
            <a:off x="0" y="0"/>
            <a:ext cx="8520600" cy="763600"/>
          </a:xfrm>
        </p:spPr>
        <p:txBody>
          <a:bodyPr>
            <a:normAutofit/>
          </a:bodyPr>
          <a:lstStyle/>
          <a:p>
            <a:pPr algn="l"/>
            <a:r>
              <a:rPr lang="en-GB" sz="2800" b="1" dirty="0">
                <a:ea typeface="+mn-ea"/>
                <a:cs typeface="+mn-cs"/>
              </a:rPr>
              <a:t>Ground state of the </a:t>
            </a:r>
            <a:r>
              <a:rPr lang="en-GB" sz="2800" b="1" dirty="0" smtClean="0">
                <a:ea typeface="+mn-ea"/>
                <a:cs typeface="+mn-cs"/>
              </a:rPr>
              <a:t>Deuteron nucleus</a:t>
            </a:r>
            <a:endParaRPr lang="en-GB" sz="2800" b="1" dirty="0">
              <a:ea typeface="+mn-ea"/>
              <a:cs typeface="+mn-cs"/>
            </a:endParaRPr>
          </a:p>
        </p:txBody>
      </p:sp>
      <p:sp>
        <p:nvSpPr>
          <p:cNvPr id="10" name="Shape 89"/>
          <p:cNvSpPr txBox="1"/>
          <p:nvPr/>
        </p:nvSpPr>
        <p:spPr>
          <a:xfrm>
            <a:off x="-11723" y="5923500"/>
            <a:ext cx="7921200" cy="1086900"/>
          </a:xfrm>
          <a:prstGeom prst="rect">
            <a:avLst/>
          </a:prstGeom>
          <a:noFill/>
          <a:ln>
            <a:noFill/>
          </a:ln>
        </p:spPr>
        <p:txBody>
          <a:bodyPr spcFirstLastPara="1" wrap="square" lIns="91425" tIns="91425" rIns="91425" bIns="91425" anchor="t" anchorCtr="0">
            <a:noAutofit/>
          </a:bodyPr>
          <a:lstStyle/>
          <a:p>
            <a:pPr>
              <a:buSzPts val="800"/>
            </a:pPr>
            <a:r>
              <a:rPr lang="en" dirty="0" smtClean="0"/>
              <a:t>Richardson</a:t>
            </a:r>
            <a:r>
              <a:rPr lang="en" dirty="0"/>
              <a:t>, L. F. </a:t>
            </a:r>
            <a:r>
              <a:rPr lang="en" dirty="0" smtClean="0"/>
              <a:t>Phil. Trans. Roy. Soc. A </a:t>
            </a:r>
            <a:r>
              <a:rPr lang="en" dirty="0"/>
              <a:t>210 </a:t>
            </a:r>
            <a:r>
              <a:rPr lang="en" dirty="0" smtClean="0"/>
              <a:t> (1911)</a:t>
            </a:r>
          </a:p>
          <a:p>
            <a:pPr>
              <a:buSzPts val="800"/>
            </a:pPr>
            <a:r>
              <a:rPr lang="en" dirty="0" smtClean="0"/>
              <a:t>Temme</a:t>
            </a:r>
            <a:r>
              <a:rPr lang="en" dirty="0"/>
              <a:t>, </a:t>
            </a:r>
            <a:r>
              <a:rPr lang="en" dirty="0" smtClean="0"/>
              <a:t>K.  </a:t>
            </a:r>
            <a:r>
              <a:rPr lang="en-GB" dirty="0"/>
              <a:t>e</a:t>
            </a:r>
            <a:r>
              <a:rPr lang="en" dirty="0" smtClean="0"/>
              <a:t>t al. PRL 119 </a:t>
            </a:r>
            <a:r>
              <a:rPr lang="en" dirty="0"/>
              <a:t>(2017</a:t>
            </a:r>
            <a:r>
              <a:rPr lang="en" dirty="0" smtClean="0"/>
              <a:t>)</a:t>
            </a:r>
          </a:p>
          <a:p>
            <a:pPr>
              <a:buSzPts val="800"/>
            </a:pPr>
            <a:r>
              <a:rPr lang="en" dirty="0" smtClean="0"/>
              <a:t>Li</a:t>
            </a:r>
            <a:r>
              <a:rPr lang="en" dirty="0"/>
              <a:t>, </a:t>
            </a:r>
            <a:r>
              <a:rPr lang="en" dirty="0" smtClean="0"/>
              <a:t>Y. PRX 7, 2 </a:t>
            </a:r>
            <a:r>
              <a:rPr lang="en" dirty="0"/>
              <a:t>(2017</a:t>
            </a:r>
            <a:r>
              <a:rPr lang="en" dirty="0" smtClean="0"/>
              <a:t>)</a:t>
            </a:r>
            <a:endParaRPr dirty="0"/>
          </a:p>
        </p:txBody>
      </p:sp>
      <p:sp>
        <p:nvSpPr>
          <p:cNvPr id="11" name="Shape 67"/>
          <p:cNvSpPr txBox="1">
            <a:spLocks noGrp="1"/>
          </p:cNvSpPr>
          <p:nvPr>
            <p:ph type="body" idx="1"/>
          </p:nvPr>
        </p:nvSpPr>
        <p:spPr>
          <a:xfrm>
            <a:off x="152400" y="1010699"/>
            <a:ext cx="6629400" cy="603300"/>
          </a:xfrm>
          <a:prstGeom prst="rect">
            <a:avLst/>
          </a:prstGeom>
        </p:spPr>
        <p:txBody>
          <a:bodyPr spcFirstLastPara="1" vert="horz" wrap="square" lIns="91425" tIns="91425" rIns="91425" bIns="91425" rtlCol="0" anchor="t" anchorCtr="0">
            <a:noAutofit/>
          </a:bodyPr>
          <a:lstStyle/>
          <a:p>
            <a:pPr marL="0" indent="0">
              <a:buNone/>
            </a:pPr>
            <a:r>
              <a:rPr lang="en-GB" sz="1800" dirty="0" smtClean="0"/>
              <a:t>Zero-noise extrapolation experiment for the (theory-)optimal angles</a:t>
            </a:r>
            <a:endParaRPr sz="1800" dirty="0"/>
          </a:p>
        </p:txBody>
      </p:sp>
      <p:sp>
        <p:nvSpPr>
          <p:cNvPr id="6" name="Shape 69"/>
          <p:cNvSpPr txBox="1"/>
          <p:nvPr/>
        </p:nvSpPr>
        <p:spPr>
          <a:xfrm>
            <a:off x="5334000" y="6464100"/>
            <a:ext cx="3810000" cy="393900"/>
          </a:xfrm>
          <a:prstGeom prst="rect">
            <a:avLst/>
          </a:prstGeom>
          <a:noFill/>
          <a:ln>
            <a:noFill/>
          </a:ln>
        </p:spPr>
        <p:txBody>
          <a:bodyPr spcFirstLastPara="1" wrap="square" lIns="91425" tIns="91425" rIns="91425" bIns="91425" anchor="t" anchorCtr="0">
            <a:noAutofit/>
          </a:bodyPr>
          <a:lstStyle/>
          <a:p>
            <a:r>
              <a:rPr lang="en" dirty="0"/>
              <a:t>Dumitrescu, E. F., et al. </a:t>
            </a:r>
            <a:r>
              <a:rPr lang="en" dirty="0" smtClean="0"/>
              <a:t>PRL </a:t>
            </a:r>
            <a:r>
              <a:rPr lang="en" dirty="0"/>
              <a:t>120 (2018)</a:t>
            </a:r>
            <a:endParaRPr dirty="0"/>
          </a:p>
        </p:txBody>
      </p:sp>
      <p:sp>
        <p:nvSpPr>
          <p:cNvPr id="8" name="Rectangle 7"/>
          <p:cNvSpPr/>
          <p:nvPr/>
        </p:nvSpPr>
        <p:spPr>
          <a:xfrm>
            <a:off x="5715000" y="4660878"/>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hape 67"/>
          <p:cNvSpPr txBox="1">
            <a:spLocks/>
          </p:cNvSpPr>
          <p:nvPr/>
        </p:nvSpPr>
        <p:spPr>
          <a:xfrm>
            <a:off x="5715000" y="4648200"/>
            <a:ext cx="3581400" cy="4509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400" dirty="0" smtClean="0"/>
              <a:t>UMD/</a:t>
            </a:r>
            <a:r>
              <a:rPr lang="en-GB" sz="1400" dirty="0" err="1" smtClean="0"/>
              <a:t>IonQ</a:t>
            </a:r>
            <a:r>
              <a:rPr lang="en-GB" sz="1400" dirty="0" smtClean="0"/>
              <a:t>: error margin 0.8(3)%</a:t>
            </a:r>
            <a:endParaRPr lang="en-GB" sz="1400" dirty="0"/>
          </a:p>
        </p:txBody>
      </p:sp>
    </p:spTree>
    <p:extLst>
      <p:ext uri="{BB962C8B-B14F-4D97-AF65-F5344CB8AC3E}">
        <p14:creationId xmlns:p14="http://schemas.microsoft.com/office/powerpoint/2010/main" val="373600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9" name="Shape 69"/>
          <p:cNvSpPr txBox="1"/>
          <p:nvPr/>
        </p:nvSpPr>
        <p:spPr>
          <a:xfrm>
            <a:off x="5334000" y="6464100"/>
            <a:ext cx="3810000" cy="393900"/>
          </a:xfrm>
          <a:prstGeom prst="rect">
            <a:avLst/>
          </a:prstGeom>
          <a:noFill/>
          <a:ln>
            <a:noFill/>
          </a:ln>
        </p:spPr>
        <p:txBody>
          <a:bodyPr spcFirstLastPara="1" wrap="square" lIns="91425" tIns="91425" rIns="91425" bIns="91425" anchor="t" anchorCtr="0">
            <a:noAutofit/>
          </a:bodyPr>
          <a:lstStyle/>
          <a:p>
            <a:r>
              <a:rPr lang="en" dirty="0"/>
              <a:t>Dumitrescu, E. F., et al. </a:t>
            </a:r>
            <a:r>
              <a:rPr lang="en" dirty="0" smtClean="0"/>
              <a:t>PRL </a:t>
            </a:r>
            <a:r>
              <a:rPr lang="en" dirty="0"/>
              <a:t>120 (2018)</a:t>
            </a:r>
            <a:endParaRPr dirty="0"/>
          </a:p>
        </p:txBody>
      </p:sp>
      <p:sp>
        <p:nvSpPr>
          <p:cNvPr id="2" name="Title 1"/>
          <p:cNvSpPr>
            <a:spLocks noGrp="1"/>
          </p:cNvSpPr>
          <p:nvPr>
            <p:ph type="title"/>
          </p:nvPr>
        </p:nvSpPr>
        <p:spPr>
          <a:xfrm>
            <a:off x="0" y="0"/>
            <a:ext cx="8520600" cy="763600"/>
          </a:xfrm>
        </p:spPr>
        <p:txBody>
          <a:bodyPr>
            <a:normAutofit/>
          </a:bodyPr>
          <a:lstStyle/>
          <a:p>
            <a:pPr algn="l"/>
            <a:r>
              <a:rPr lang="en-GB" sz="2800" b="1" dirty="0">
                <a:ea typeface="+mn-ea"/>
                <a:cs typeface="+mn-cs"/>
              </a:rPr>
              <a:t>Ground state of the </a:t>
            </a:r>
            <a:r>
              <a:rPr lang="en-GB" sz="2800" b="1" dirty="0" smtClean="0">
                <a:ea typeface="+mn-ea"/>
                <a:cs typeface="+mn-cs"/>
              </a:rPr>
              <a:t>Deuteron nucleus</a:t>
            </a:r>
            <a:endParaRPr lang="en-GB" sz="2800" b="1" dirty="0">
              <a:ea typeface="+mn-ea"/>
              <a:cs typeface="+mn-cs"/>
            </a:endParaRPr>
          </a:p>
        </p:txBody>
      </p:sp>
      <p:sp>
        <p:nvSpPr>
          <p:cNvPr id="3" name="Rectangle 2"/>
          <p:cNvSpPr/>
          <p:nvPr/>
        </p:nvSpPr>
        <p:spPr>
          <a:xfrm>
            <a:off x="2590800" y="2971800"/>
            <a:ext cx="4649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hape 67"/>
          <p:cNvSpPr txBox="1">
            <a:spLocks noGrp="1"/>
          </p:cNvSpPr>
          <p:nvPr>
            <p:ph type="body" idx="1"/>
          </p:nvPr>
        </p:nvSpPr>
        <p:spPr>
          <a:xfrm>
            <a:off x="144550" y="2216100"/>
            <a:ext cx="5403300" cy="603300"/>
          </a:xfrm>
          <a:prstGeom prst="rect">
            <a:avLst/>
          </a:prstGeom>
        </p:spPr>
        <p:txBody>
          <a:bodyPr spcFirstLastPara="1" vert="horz" wrap="square" lIns="91425" tIns="91425" rIns="91425" bIns="91425" rtlCol="0" anchor="t" anchorCtr="0">
            <a:noAutofit/>
          </a:bodyPr>
          <a:lstStyle/>
          <a:p>
            <a:pPr marL="0" indent="0">
              <a:buNone/>
            </a:pPr>
            <a:r>
              <a:rPr lang="en-GB" sz="1800" dirty="0"/>
              <a:t>Canonical </a:t>
            </a:r>
            <a:r>
              <a:rPr lang="en-GB" sz="1800" dirty="0" smtClean="0"/>
              <a:t>4-qubit </a:t>
            </a:r>
            <a:r>
              <a:rPr lang="en-GB" sz="1800" dirty="0"/>
              <a:t>UCC </a:t>
            </a:r>
            <a:r>
              <a:rPr lang="en-GB" sz="1800" dirty="0" smtClean="0"/>
              <a:t>ansatz</a:t>
            </a:r>
          </a:p>
        </p:txBody>
      </p:sp>
      <p:pic>
        <p:nvPicPr>
          <p:cNvPr id="336898" name="Picture 2" descr="https://lh3.googleusercontent.com/mtvb7o-U89XP5aFpZIDj_R_66gOE5DAkcD8Fep8b2pNCi7rHuPcSeqe7r_8XAE6pGBjYR5PHw_GNnFIuCcxlxxjcvK6NMt3etLtJ7Kqg_hgsyj-Wb13P0alCwmYRtRYpH-rgw7W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2799484"/>
            <a:ext cx="4648200" cy="1848716"/>
          </a:xfrm>
          <a:prstGeom prst="rect">
            <a:avLst/>
          </a:prstGeom>
          <a:noFill/>
          <a:extLst>
            <a:ext uri="{909E8E84-426E-40DD-AFC4-6F175D3DCCD1}">
              <a14:hiddenFill xmlns:a14="http://schemas.microsoft.com/office/drawing/2010/main">
                <a:solidFill>
                  <a:srgbClr val="FFFFFF"/>
                </a:solidFill>
              </a14:hiddenFill>
            </a:ext>
          </a:extLst>
        </p:spPr>
      </p:pic>
      <p:pic>
        <p:nvPicPr>
          <p:cNvPr id="336900" name="Picture 4" descr="https://lh5.googleusercontent.com/c5DGE7iBGV0oQgRD7ABB6rejCOSkKYra_97VyACoZ84QD3_QeFg4d-EFKxZEfgFnFQ4XfZwqLb8_H80EUdtHqykf9TloLcM5i6Z1bDNeEj2X8z1TqQVuWgaf2RQBVvoRpEsaNy5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84" y="4616449"/>
            <a:ext cx="9126415" cy="1098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321" y="773668"/>
            <a:ext cx="3798604" cy="369332"/>
          </a:xfrm>
          <a:prstGeom prst="rect">
            <a:avLst/>
          </a:prstGeom>
        </p:spPr>
        <p:txBody>
          <a:bodyPr wrap="none">
            <a:spAutoFit/>
          </a:bodyPr>
          <a:lstStyle/>
          <a:p>
            <a:r>
              <a:rPr lang="en-GB" dirty="0" smtClean="0"/>
              <a:t>4-qubit </a:t>
            </a:r>
            <a:r>
              <a:rPr lang="en-GB" dirty="0"/>
              <a:t>Hamiltonian (EFT), -</a:t>
            </a:r>
            <a:r>
              <a:rPr lang="en-GB" dirty="0" smtClean="0"/>
              <a:t>2.14MeV</a:t>
            </a:r>
            <a:r>
              <a:rPr lang="en-GB" dirty="0"/>
              <a:t>:</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916" y="1146555"/>
            <a:ext cx="7459750" cy="875442"/>
          </a:xfrm>
          <a:prstGeom prst="rect">
            <a:avLst/>
          </a:prstGeom>
        </p:spPr>
      </p:pic>
    </p:spTree>
    <p:extLst>
      <p:ext uri="{BB962C8B-B14F-4D97-AF65-F5344CB8AC3E}">
        <p14:creationId xmlns:p14="http://schemas.microsoft.com/office/powerpoint/2010/main" val="85618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a:ea typeface="+mn-ea"/>
                <a:cs typeface="+mn-cs"/>
              </a:rPr>
              <a:t>Ground state of the Deuteron</a:t>
            </a:r>
          </a:p>
        </p:txBody>
      </p:sp>
      <p:pic>
        <p:nvPicPr>
          <p:cNvPr id="335876" name="Picture 4" descr="https://lh5.googleusercontent.com/o5rCwn5ZVjIrT-UeCer3qkbgwPK9db7B4OylyMrOjRFsG1G9x_u-eqPm6mm6GNIBrOTVCFuYGzHA-j6YvQkAg3D1epqs3KoQ2qYfBBluSRInWgNf_ExNg4ZfaE8mh7iAB5PA_al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1" y="1600199"/>
            <a:ext cx="5486401" cy="3657601"/>
          </a:xfrm>
          <a:prstGeom prst="rect">
            <a:avLst/>
          </a:prstGeom>
          <a:noFill/>
          <a:extLst>
            <a:ext uri="{909E8E84-426E-40DD-AFC4-6F175D3DCCD1}">
              <a14:hiddenFill xmlns:a14="http://schemas.microsoft.com/office/drawing/2010/main">
                <a:solidFill>
                  <a:srgbClr val="FFFFFF"/>
                </a:solidFill>
              </a14:hiddenFill>
            </a:ext>
          </a:extLst>
        </p:spPr>
      </p:pic>
      <p:sp>
        <p:nvSpPr>
          <p:cNvPr id="5" name="Shape 67"/>
          <p:cNvSpPr txBox="1">
            <a:spLocks/>
          </p:cNvSpPr>
          <p:nvPr/>
        </p:nvSpPr>
        <p:spPr>
          <a:xfrm>
            <a:off x="121605" y="1143000"/>
            <a:ext cx="5403300" cy="6033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t>4-qubit theory: -2.14 MeV:</a:t>
            </a:r>
            <a:endParaRPr lang="en-GB" sz="1800" dirty="0"/>
          </a:p>
        </p:txBody>
      </p:sp>
      <p:sp>
        <p:nvSpPr>
          <p:cNvPr id="6" name="Shape 67"/>
          <p:cNvSpPr txBox="1">
            <a:spLocks/>
          </p:cNvSpPr>
          <p:nvPr/>
        </p:nvSpPr>
        <p:spPr>
          <a:xfrm>
            <a:off x="228600" y="5105400"/>
            <a:ext cx="5403300" cy="6033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t>Experimental binding energy value: -2.2(1)MeV</a:t>
            </a:r>
            <a:endParaRPr lang="en-GB" sz="1800" dirty="0"/>
          </a:p>
        </p:txBody>
      </p:sp>
      <p:pic>
        <p:nvPicPr>
          <p:cNvPr id="335878" name="Picture 6" descr="https://lh5.googleusercontent.com/bRhKfw5Fq545Ky9W4CKS-cGCTExb5BE2CtxwCsf737Ovt5SnhCUuvdMaUdgAufdD7oI9N271zk-aiDbObgxDrizMweERcqok7PdbnWJQysrDa1-gdqyC__VAM1sSBCVxqjL2nZ3j"/>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676400"/>
            <a:ext cx="5314342" cy="32766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67"/>
          <p:cNvSpPr txBox="1">
            <a:spLocks/>
          </p:cNvSpPr>
          <p:nvPr/>
        </p:nvSpPr>
        <p:spPr>
          <a:xfrm>
            <a:off x="6442350" y="5023339"/>
            <a:ext cx="5403300" cy="603300"/>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t>parameter space</a:t>
            </a:r>
            <a:endParaRPr lang="en-GB" sz="1800" dirty="0"/>
          </a:p>
        </p:txBody>
      </p:sp>
    </p:spTree>
    <p:extLst>
      <p:ext uri="{BB962C8B-B14F-4D97-AF65-F5344CB8AC3E}">
        <p14:creationId xmlns:p14="http://schemas.microsoft.com/office/powerpoint/2010/main" val="260640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6734" y="2986025"/>
            <a:ext cx="3810532" cy="885949"/>
          </a:xfrm>
          <a:prstGeom prst="rect">
            <a:avLst/>
          </a:prstGeom>
        </p:spPr>
      </p:pic>
    </p:spTree>
    <p:extLst>
      <p:ext uri="{BB962C8B-B14F-4D97-AF65-F5344CB8AC3E}">
        <p14:creationId xmlns:p14="http://schemas.microsoft.com/office/powerpoint/2010/main" val="3881940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sp>
        <p:nvSpPr>
          <p:cNvPr id="7" name="Shape 69"/>
          <p:cNvSpPr txBox="1"/>
          <p:nvPr/>
        </p:nvSpPr>
        <p:spPr>
          <a:xfrm>
            <a:off x="4876800" y="6464100"/>
            <a:ext cx="7459200" cy="393900"/>
          </a:xfrm>
          <a:prstGeom prst="rect">
            <a:avLst/>
          </a:prstGeom>
          <a:noFill/>
          <a:ln>
            <a:noFill/>
          </a:ln>
        </p:spPr>
        <p:txBody>
          <a:bodyPr spcFirstLastPara="1" wrap="square" lIns="91425" tIns="91425" rIns="91425" bIns="91425" anchor="t" anchorCtr="0">
            <a:noAutofit/>
          </a:bodyPr>
          <a:lstStyle/>
          <a:p>
            <a:r>
              <a:rPr lang="en" dirty="0" smtClean="0"/>
              <a:t>Benedetti, M. et </a:t>
            </a:r>
            <a:r>
              <a:rPr lang="en" dirty="0"/>
              <a:t>al. </a:t>
            </a:r>
            <a:r>
              <a:rPr lang="en-GB" dirty="0" err="1"/>
              <a:t>arxiv</a:t>
            </a:r>
            <a:r>
              <a:rPr lang="en-GB" dirty="0"/>
              <a:t> 1801.07686 (2018)</a:t>
            </a:r>
            <a:r>
              <a:rPr lang="en-US" dirty="0"/>
              <a:t> </a:t>
            </a:r>
            <a:endParaRPr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799" y="669916"/>
            <a:ext cx="5691599" cy="5746768"/>
          </a:xfrm>
          <a:prstGeom prst="rect">
            <a:avLst/>
          </a:prstGeom>
        </p:spPr>
      </p:pic>
    </p:spTree>
    <p:extLst>
      <p:ext uri="{BB962C8B-B14F-4D97-AF65-F5344CB8AC3E}">
        <p14:creationId xmlns:p14="http://schemas.microsoft.com/office/powerpoint/2010/main" val="2087478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43155"/>
            <a:ext cx="9144000" cy="299064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19533"/>
            <a:ext cx="9144000" cy="2388250"/>
          </a:xfrm>
          <a:prstGeom prst="rect">
            <a:avLst/>
          </a:prstGeom>
        </p:spPr>
      </p:pic>
      <p:sp>
        <p:nvSpPr>
          <p:cNvPr id="6" name="Shape 89"/>
          <p:cNvSpPr txBox="1"/>
          <p:nvPr/>
        </p:nvSpPr>
        <p:spPr>
          <a:xfrm>
            <a:off x="0" y="753550"/>
            <a:ext cx="2980998" cy="477300"/>
          </a:xfrm>
          <a:prstGeom prst="rect">
            <a:avLst/>
          </a:prstGeom>
          <a:noFill/>
          <a:ln>
            <a:noFill/>
          </a:ln>
        </p:spPr>
        <p:txBody>
          <a:bodyPr spcFirstLastPara="1" wrap="square" lIns="91425" tIns="91425" rIns="91425" bIns="91425" anchor="t" anchorCtr="0">
            <a:noAutofit/>
          </a:bodyPr>
          <a:lstStyle/>
          <a:p>
            <a:pPr>
              <a:buSzPts val="800"/>
            </a:pPr>
            <a:r>
              <a:rPr lang="en-GB" b="1" dirty="0" smtClean="0"/>
              <a:t>2-Layer star connectivity</a:t>
            </a:r>
            <a:endParaRPr b="1" dirty="0"/>
          </a:p>
        </p:txBody>
      </p:sp>
      <p:sp>
        <p:nvSpPr>
          <p:cNvPr id="7" name="Shape 89"/>
          <p:cNvSpPr txBox="1"/>
          <p:nvPr/>
        </p:nvSpPr>
        <p:spPr>
          <a:xfrm>
            <a:off x="0" y="3733800"/>
            <a:ext cx="2980998" cy="477300"/>
          </a:xfrm>
          <a:prstGeom prst="rect">
            <a:avLst/>
          </a:prstGeom>
          <a:noFill/>
          <a:ln>
            <a:noFill/>
          </a:ln>
        </p:spPr>
        <p:txBody>
          <a:bodyPr spcFirstLastPara="1" wrap="square" lIns="91425" tIns="91425" rIns="91425" bIns="91425" anchor="t" anchorCtr="0">
            <a:noAutofit/>
          </a:bodyPr>
          <a:lstStyle/>
          <a:p>
            <a:pPr>
              <a:buSzPts val="800"/>
            </a:pPr>
            <a:r>
              <a:rPr lang="en-GB" b="1" dirty="0" smtClean="0"/>
              <a:t>2-Layer all-to-all connectivity</a:t>
            </a:r>
            <a:endParaRPr b="1" dirty="0"/>
          </a:p>
        </p:txBody>
      </p:sp>
      <p:sp>
        <p:nvSpPr>
          <p:cNvPr id="8" name="Shape 69"/>
          <p:cNvSpPr txBox="1"/>
          <p:nvPr/>
        </p:nvSpPr>
        <p:spPr>
          <a:xfrm>
            <a:off x="4876800" y="6464100"/>
            <a:ext cx="7459200" cy="393900"/>
          </a:xfrm>
          <a:prstGeom prst="rect">
            <a:avLst/>
          </a:prstGeom>
          <a:noFill/>
          <a:ln>
            <a:noFill/>
          </a:ln>
        </p:spPr>
        <p:txBody>
          <a:bodyPr spcFirstLastPara="1" wrap="square" lIns="91425" tIns="91425" rIns="91425" bIns="91425" anchor="t" anchorCtr="0">
            <a:noAutofit/>
          </a:bodyPr>
          <a:lstStyle/>
          <a:p>
            <a:r>
              <a:rPr lang="en" dirty="0" smtClean="0"/>
              <a:t>Benedetti, M. et </a:t>
            </a:r>
            <a:r>
              <a:rPr lang="en" dirty="0"/>
              <a:t>al. </a:t>
            </a:r>
            <a:r>
              <a:rPr lang="en-GB" dirty="0" err="1"/>
              <a:t>arxiv</a:t>
            </a:r>
            <a:r>
              <a:rPr lang="en-GB" dirty="0"/>
              <a:t> 1801.07686 (2018)</a:t>
            </a:r>
            <a:r>
              <a:rPr lang="en-US" dirty="0"/>
              <a:t> </a:t>
            </a:r>
            <a:endParaRPr dirty="0"/>
          </a:p>
        </p:txBody>
      </p:sp>
    </p:spTree>
    <p:extLst>
      <p:ext uri="{BB962C8B-B14F-4D97-AF65-F5344CB8AC3E}">
        <p14:creationId xmlns:p14="http://schemas.microsoft.com/office/powerpoint/2010/main" val="3314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43155"/>
            <a:ext cx="9144000" cy="2990645"/>
          </a:xfrm>
          <a:prstGeom prst="rect">
            <a:avLst/>
          </a:prstGeom>
        </p:spPr>
      </p:pic>
      <p:sp>
        <p:nvSpPr>
          <p:cNvPr id="6" name="Shape 89"/>
          <p:cNvSpPr txBox="1"/>
          <p:nvPr/>
        </p:nvSpPr>
        <p:spPr>
          <a:xfrm>
            <a:off x="0" y="753550"/>
            <a:ext cx="2980998" cy="477300"/>
          </a:xfrm>
          <a:prstGeom prst="rect">
            <a:avLst/>
          </a:prstGeom>
          <a:noFill/>
          <a:ln>
            <a:noFill/>
          </a:ln>
        </p:spPr>
        <p:txBody>
          <a:bodyPr spcFirstLastPara="1" wrap="square" lIns="91425" tIns="91425" rIns="91425" bIns="91425" anchor="t" anchorCtr="0">
            <a:noAutofit/>
          </a:bodyPr>
          <a:lstStyle/>
          <a:p>
            <a:pPr>
              <a:buSzPts val="800"/>
            </a:pPr>
            <a:r>
              <a:rPr lang="en-GB" b="1" dirty="0" smtClean="0"/>
              <a:t>2-Layer star connectivity</a:t>
            </a:r>
            <a:endParaRPr b="1" dirty="0"/>
          </a:p>
        </p:txBody>
      </p:sp>
      <p:sp>
        <p:nvSpPr>
          <p:cNvPr id="7" name="Shape 89"/>
          <p:cNvSpPr txBox="1"/>
          <p:nvPr/>
        </p:nvSpPr>
        <p:spPr>
          <a:xfrm>
            <a:off x="0" y="3733800"/>
            <a:ext cx="2980998" cy="477300"/>
          </a:xfrm>
          <a:prstGeom prst="rect">
            <a:avLst/>
          </a:prstGeom>
          <a:noFill/>
          <a:ln>
            <a:noFill/>
          </a:ln>
        </p:spPr>
        <p:txBody>
          <a:bodyPr spcFirstLastPara="1" wrap="square" lIns="91425" tIns="91425" rIns="91425" bIns="91425" anchor="t" anchorCtr="0">
            <a:noAutofit/>
          </a:bodyPr>
          <a:lstStyle/>
          <a:p>
            <a:pPr>
              <a:buSzPts val="800"/>
            </a:pPr>
            <a:r>
              <a:rPr lang="en-GB" b="1" dirty="0"/>
              <a:t>4</a:t>
            </a:r>
            <a:r>
              <a:rPr lang="en-GB" b="1" dirty="0" smtClean="0"/>
              <a:t>-Layer star connectivity</a:t>
            </a:r>
            <a:endParaRPr b="1" dirty="0"/>
          </a:p>
        </p:txBody>
      </p:sp>
      <p:sp>
        <p:nvSpPr>
          <p:cNvPr id="8" name="Shape 69"/>
          <p:cNvSpPr txBox="1"/>
          <p:nvPr/>
        </p:nvSpPr>
        <p:spPr>
          <a:xfrm>
            <a:off x="4876800" y="6464100"/>
            <a:ext cx="7459200" cy="393900"/>
          </a:xfrm>
          <a:prstGeom prst="rect">
            <a:avLst/>
          </a:prstGeom>
          <a:noFill/>
          <a:ln>
            <a:noFill/>
          </a:ln>
        </p:spPr>
        <p:txBody>
          <a:bodyPr spcFirstLastPara="1" wrap="square" lIns="91425" tIns="91425" rIns="91425" bIns="91425" anchor="t" anchorCtr="0">
            <a:noAutofit/>
          </a:bodyPr>
          <a:lstStyle/>
          <a:p>
            <a:r>
              <a:rPr lang="en" dirty="0" smtClean="0"/>
              <a:t>Benedetti, M. et </a:t>
            </a:r>
            <a:r>
              <a:rPr lang="en" dirty="0"/>
              <a:t>al. </a:t>
            </a:r>
            <a:r>
              <a:rPr lang="en-GB" dirty="0" err="1"/>
              <a:t>arxiv</a:t>
            </a:r>
            <a:r>
              <a:rPr lang="en-GB" dirty="0"/>
              <a:t> 1801.07686 (2018)</a:t>
            </a:r>
            <a:r>
              <a:rPr lang="en-US" dirty="0"/>
              <a:t> </a:t>
            </a:r>
            <a:endParaRPr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 y="4211100"/>
            <a:ext cx="9144000" cy="1867657"/>
          </a:xfrm>
          <a:prstGeom prst="rect">
            <a:avLst/>
          </a:prstGeom>
        </p:spPr>
      </p:pic>
    </p:spTree>
    <p:extLst>
      <p:ext uri="{BB962C8B-B14F-4D97-AF65-F5344CB8AC3E}">
        <p14:creationId xmlns:p14="http://schemas.microsoft.com/office/powerpoint/2010/main" val="1735143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sp>
        <p:nvSpPr>
          <p:cNvPr id="7" name="Shape 69"/>
          <p:cNvSpPr txBox="1"/>
          <p:nvPr/>
        </p:nvSpPr>
        <p:spPr>
          <a:xfrm>
            <a:off x="4876800" y="6464100"/>
            <a:ext cx="7459200" cy="393900"/>
          </a:xfrm>
          <a:prstGeom prst="rect">
            <a:avLst/>
          </a:prstGeom>
          <a:noFill/>
          <a:ln>
            <a:noFill/>
          </a:ln>
        </p:spPr>
        <p:txBody>
          <a:bodyPr spcFirstLastPara="1" wrap="square" lIns="91425" tIns="91425" rIns="91425" bIns="91425" anchor="t" anchorCtr="0">
            <a:noAutofit/>
          </a:bodyPr>
          <a:lstStyle/>
          <a:p>
            <a:r>
              <a:rPr lang="en" dirty="0" smtClean="0"/>
              <a:t>Benedetti, M. et </a:t>
            </a:r>
            <a:r>
              <a:rPr lang="en" dirty="0"/>
              <a:t>al. </a:t>
            </a:r>
            <a:r>
              <a:rPr lang="en-GB" dirty="0" err="1"/>
              <a:t>arxiv</a:t>
            </a:r>
            <a:r>
              <a:rPr lang="en-GB" dirty="0"/>
              <a:t> 1801.07686 (2018)</a:t>
            </a:r>
            <a:r>
              <a:rPr lang="en-US" dirty="0"/>
              <a:t> </a:t>
            </a:r>
            <a:endParaRPr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799" y="669916"/>
            <a:ext cx="5691599" cy="5746768"/>
          </a:xfrm>
          <a:prstGeom prst="rect">
            <a:avLst/>
          </a:prstGeom>
        </p:spPr>
      </p:pic>
      <p:sp>
        <p:nvSpPr>
          <p:cNvPr id="5" name="Oval 4"/>
          <p:cNvSpPr/>
          <p:nvPr/>
        </p:nvSpPr>
        <p:spPr>
          <a:xfrm>
            <a:off x="1828799" y="3048000"/>
            <a:ext cx="2057402" cy="838200"/>
          </a:xfrm>
          <a:prstGeom prst="ellipse">
            <a:avLst/>
          </a:prstGeom>
          <a:noFill/>
          <a:ln w="412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76399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sp>
        <p:nvSpPr>
          <p:cNvPr id="3" name="Shape 69"/>
          <p:cNvSpPr txBox="1"/>
          <p:nvPr/>
        </p:nvSpPr>
        <p:spPr>
          <a:xfrm>
            <a:off x="4876800" y="6464100"/>
            <a:ext cx="7459200" cy="393900"/>
          </a:xfrm>
          <a:prstGeom prst="rect">
            <a:avLst/>
          </a:prstGeom>
          <a:noFill/>
          <a:ln>
            <a:noFill/>
          </a:ln>
        </p:spPr>
        <p:txBody>
          <a:bodyPr spcFirstLastPara="1" wrap="square" lIns="91425" tIns="91425" rIns="91425" bIns="91425" anchor="t" anchorCtr="0">
            <a:noAutofit/>
          </a:bodyPr>
          <a:lstStyle/>
          <a:p>
            <a:r>
              <a:rPr lang="en-GB" dirty="0" smtClean="0"/>
              <a:t>Animation from Wikipedia by </a:t>
            </a:r>
            <a:r>
              <a:rPr lang="en-GB" dirty="0" err="1" smtClean="0"/>
              <a:t>Ephramac</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1428750"/>
            <a:ext cx="5334000" cy="4000500"/>
          </a:xfrm>
          <a:prstGeom prst="rect">
            <a:avLst/>
          </a:prstGeom>
        </p:spPr>
      </p:pic>
      <p:sp>
        <p:nvSpPr>
          <p:cNvPr id="5" name="Shape 69"/>
          <p:cNvSpPr txBox="1"/>
          <p:nvPr/>
        </p:nvSpPr>
        <p:spPr>
          <a:xfrm>
            <a:off x="530700" y="887125"/>
            <a:ext cx="7459200" cy="393900"/>
          </a:xfrm>
          <a:prstGeom prst="rect">
            <a:avLst/>
          </a:prstGeom>
          <a:noFill/>
          <a:ln>
            <a:noFill/>
          </a:ln>
        </p:spPr>
        <p:txBody>
          <a:bodyPr spcFirstLastPara="1" wrap="square" lIns="91425" tIns="91425" rIns="91425" bIns="91425" anchor="t" anchorCtr="0">
            <a:noAutofit/>
          </a:bodyPr>
          <a:lstStyle/>
          <a:p>
            <a:r>
              <a:rPr lang="en-GB" dirty="0" smtClean="0"/>
              <a:t>Use Particle Swarm Optimization (PSO)</a:t>
            </a:r>
            <a:endParaRPr dirty="0"/>
          </a:p>
        </p:txBody>
      </p:sp>
    </p:spTree>
    <p:extLst>
      <p:ext uri="{BB962C8B-B14F-4D97-AF65-F5344CB8AC3E}">
        <p14:creationId xmlns:p14="http://schemas.microsoft.com/office/powerpoint/2010/main" val="1925441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idx="4294967295"/>
          </p:nvPr>
        </p:nvSpPr>
        <p:spPr>
          <a:xfrm>
            <a:off x="0" y="0"/>
            <a:ext cx="9144000" cy="965200"/>
          </a:xfrm>
        </p:spPr>
        <p:txBody>
          <a:bodyPr/>
          <a:lstStyle/>
          <a:p>
            <a:pPr algn="l" eaLnBrk="1" hangingPunct="1"/>
            <a:r>
              <a:rPr lang="en-GB" altLang="en-US" sz="2800" b="1" dirty="0">
                <a:latin typeface="+mn-lt"/>
                <a:ea typeface="+mn-ea"/>
                <a:cs typeface="+mn-cs"/>
              </a:rPr>
              <a:t>The ion trap quantum computer (</a:t>
            </a:r>
            <a:r>
              <a:rPr lang="en-GB" altLang="en-US" sz="2800" b="1" dirty="0" smtClean="0">
                <a:latin typeface="+mn-lt"/>
                <a:ea typeface="+mn-ea"/>
                <a:cs typeface="+mn-cs"/>
              </a:rPr>
              <a:t>vision)</a:t>
            </a:r>
            <a:endParaRPr lang="en-GB" altLang="en-US" sz="2800" b="1" dirty="0">
              <a:latin typeface="+mn-lt"/>
              <a:ea typeface="+mn-ea"/>
              <a:cs typeface="+mn-cs"/>
            </a:endParaRPr>
          </a:p>
        </p:txBody>
      </p:sp>
      <p:sp>
        <p:nvSpPr>
          <p:cNvPr id="39" name="TextBox 17"/>
          <p:cNvSpPr txBox="1">
            <a:spLocks noChangeArrowheads="1"/>
          </p:cNvSpPr>
          <p:nvPr/>
        </p:nvSpPr>
        <p:spPr bwMode="auto">
          <a:xfrm>
            <a:off x="917575" y="1296402"/>
            <a:ext cx="417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altLang="en-US" sz="1800" dirty="0" smtClean="0"/>
              <a:t>Ion trap Quantum computing </a:t>
            </a:r>
            <a:r>
              <a:rPr lang="en-US" altLang="en-US" sz="1800" b="0" dirty="0" smtClean="0"/>
              <a:t>– the big pic</a:t>
            </a:r>
            <a:endParaRPr lang="en-US" altLang="en-US" sz="1800" b="0" dirty="0"/>
          </a:p>
        </p:txBody>
      </p:sp>
      <p:pic>
        <p:nvPicPr>
          <p:cNvPr id="44" name="Picture 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2725" y="2171982"/>
            <a:ext cx="1864995" cy="194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Line 24"/>
          <p:cNvSpPr>
            <a:spLocks noChangeShapeType="1"/>
          </p:cNvSpPr>
          <p:nvPr/>
        </p:nvSpPr>
        <p:spPr bwMode="auto">
          <a:xfrm>
            <a:off x="2315153" y="3533663"/>
            <a:ext cx="879385" cy="344827"/>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GB" sz="1200" b="1">
              <a:solidFill>
                <a:prstClr val="black"/>
              </a:solidFill>
            </a:endParaRPr>
          </a:p>
        </p:txBody>
      </p:sp>
      <p:sp>
        <p:nvSpPr>
          <p:cNvPr id="46" name="Line 25"/>
          <p:cNvSpPr>
            <a:spLocks noChangeShapeType="1"/>
          </p:cNvSpPr>
          <p:nvPr/>
        </p:nvSpPr>
        <p:spPr bwMode="auto">
          <a:xfrm>
            <a:off x="2105788" y="2929014"/>
            <a:ext cx="1487257" cy="505569"/>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GB" sz="1200" b="1">
              <a:solidFill>
                <a:prstClr val="black"/>
              </a:solidFill>
            </a:endParaRPr>
          </a:p>
        </p:txBody>
      </p:sp>
      <p:sp>
        <p:nvSpPr>
          <p:cNvPr id="47" name="Line 26"/>
          <p:cNvSpPr>
            <a:spLocks noChangeShapeType="1"/>
          </p:cNvSpPr>
          <p:nvPr/>
        </p:nvSpPr>
        <p:spPr bwMode="auto">
          <a:xfrm>
            <a:off x="2363100" y="2391058"/>
            <a:ext cx="609600" cy="15240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endParaRPr lang="en-GB" sz="1200" b="1">
              <a:solidFill>
                <a:prstClr val="black"/>
              </a:solidFill>
            </a:endParaRPr>
          </a:p>
        </p:txBody>
      </p:sp>
      <p:sp>
        <p:nvSpPr>
          <p:cNvPr id="48" name="Text Box 27"/>
          <p:cNvSpPr txBox="1">
            <a:spLocks noChangeArrowheads="1"/>
          </p:cNvSpPr>
          <p:nvPr/>
        </p:nvSpPr>
        <p:spPr bwMode="auto">
          <a:xfrm>
            <a:off x="743820" y="3398301"/>
            <a:ext cx="1623073" cy="3385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eaLnBrk="0" hangingPunct="0"/>
            <a:r>
              <a:rPr lang="en-GB" altLang="en-US" sz="1600" dirty="0">
                <a:ea typeface="MS PGothic" pitchFamily="34" charset="-128"/>
              </a:rPr>
              <a:t>quantum register</a:t>
            </a:r>
          </a:p>
        </p:txBody>
      </p:sp>
      <p:sp>
        <p:nvSpPr>
          <p:cNvPr id="49" name="Text Box 28"/>
          <p:cNvSpPr txBox="1">
            <a:spLocks noChangeArrowheads="1"/>
          </p:cNvSpPr>
          <p:nvPr/>
        </p:nvSpPr>
        <p:spPr bwMode="auto">
          <a:xfrm>
            <a:off x="940110" y="2621237"/>
            <a:ext cx="1448025" cy="3385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eaLnBrk="0" hangingPunct="0"/>
            <a:r>
              <a:rPr lang="en-GB" altLang="en-US" sz="1600" dirty="0">
                <a:ea typeface="MS PGothic" pitchFamily="34" charset="-128"/>
              </a:rPr>
              <a:t>“accumulator” </a:t>
            </a:r>
          </a:p>
        </p:txBody>
      </p:sp>
      <p:sp>
        <p:nvSpPr>
          <p:cNvPr id="50" name="Text Box 29"/>
          <p:cNvSpPr txBox="1">
            <a:spLocks noChangeArrowheads="1"/>
          </p:cNvSpPr>
          <p:nvPr/>
        </p:nvSpPr>
        <p:spPr bwMode="auto">
          <a:xfrm>
            <a:off x="705248" y="2094088"/>
            <a:ext cx="2079993" cy="3385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eaLnBrk="0" hangingPunct="0"/>
            <a:r>
              <a:rPr lang="en-GB" altLang="en-US" sz="1600" dirty="0">
                <a:ea typeface="MS PGothic" pitchFamily="34" charset="-128"/>
              </a:rPr>
              <a:t>segmented electrodes </a:t>
            </a:r>
          </a:p>
        </p:txBody>
      </p:sp>
      <p:sp>
        <p:nvSpPr>
          <p:cNvPr id="51" name="TextBox 21"/>
          <p:cNvSpPr txBox="1">
            <a:spLocks noChangeArrowheads="1"/>
          </p:cNvSpPr>
          <p:nvPr/>
        </p:nvSpPr>
        <p:spPr bwMode="auto">
          <a:xfrm>
            <a:off x="2437187" y="4360880"/>
            <a:ext cx="23317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marL="0" indent="0" algn="ctr" defTabSz="457200" fontAlgn="base">
              <a:spcBef>
                <a:spcPct val="0"/>
              </a:spcBef>
              <a:spcAft>
                <a:spcPct val="0"/>
              </a:spcAft>
            </a:pPr>
            <a:r>
              <a:rPr lang="en-US" altLang="en-US" sz="1600" dirty="0"/>
              <a:t>D. J. </a:t>
            </a:r>
            <a:r>
              <a:rPr lang="en-US" altLang="en-US" sz="1600" dirty="0" err="1"/>
              <a:t>Wineland</a:t>
            </a:r>
            <a:r>
              <a:rPr lang="en-US" altLang="en-US" sz="1600" dirty="0"/>
              <a:t> et al. 1998</a:t>
            </a:r>
          </a:p>
        </p:txBody>
      </p:sp>
      <p:pic>
        <p:nvPicPr>
          <p:cNvPr id="3111" name="Picture 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5450" y="2242979"/>
            <a:ext cx="3286889" cy="187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cxnSp>
        <p:nvCxnSpPr>
          <p:cNvPr id="5" name="Straight Connector 4"/>
          <p:cNvCxnSpPr/>
          <p:nvPr/>
        </p:nvCxnSpPr>
        <p:spPr>
          <a:xfrm flipH="1" flipV="1">
            <a:off x="4648661" y="2242979"/>
            <a:ext cx="856789" cy="2242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709160" y="2712720"/>
            <a:ext cx="841534" cy="1325880"/>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21"/>
          <p:cNvSpPr txBox="1">
            <a:spLocks noChangeArrowheads="1"/>
          </p:cNvSpPr>
          <p:nvPr/>
        </p:nvSpPr>
        <p:spPr bwMode="auto">
          <a:xfrm>
            <a:off x="5381296" y="4365359"/>
            <a:ext cx="2689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marL="0" indent="0" algn="ctr" defTabSz="457200" fontAlgn="base">
              <a:spcBef>
                <a:spcPct val="0"/>
              </a:spcBef>
              <a:spcAft>
                <a:spcPct val="0"/>
              </a:spcAft>
            </a:pPr>
            <a:r>
              <a:rPr lang="en-US" altLang="en-US" sz="1600" dirty="0"/>
              <a:t>C. Monroe / J. Kim et al. 2013</a:t>
            </a:r>
          </a:p>
        </p:txBody>
      </p:sp>
      <p:sp>
        <p:nvSpPr>
          <p:cNvPr id="58" name="TextBox 17"/>
          <p:cNvSpPr txBox="1">
            <a:spLocks noChangeArrowheads="1"/>
          </p:cNvSpPr>
          <p:nvPr/>
        </p:nvSpPr>
        <p:spPr bwMode="auto">
          <a:xfrm>
            <a:off x="840242" y="4971316"/>
            <a:ext cx="3307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altLang="en-US" sz="1800" dirty="0" smtClean="0"/>
              <a:t>Are we there yet…?  </a:t>
            </a:r>
            <a:r>
              <a:rPr lang="en-US" altLang="en-US" sz="1800" b="0" dirty="0" smtClean="0"/>
              <a:t>– challenges</a:t>
            </a:r>
            <a:endParaRPr lang="en-US" altLang="en-US" sz="1800" b="0" dirty="0"/>
          </a:p>
        </p:txBody>
      </p:sp>
      <p:sp>
        <p:nvSpPr>
          <p:cNvPr id="59" name="TextBox 21"/>
          <p:cNvSpPr txBox="1">
            <a:spLocks noChangeArrowheads="1"/>
          </p:cNvSpPr>
          <p:nvPr/>
        </p:nvSpPr>
        <p:spPr bwMode="auto">
          <a:xfrm>
            <a:off x="3360863" y="5450771"/>
            <a:ext cx="34725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Char char="-"/>
            </a:pPr>
            <a:r>
              <a:rPr lang="en-US" altLang="en-US" sz="1600" b="0" dirty="0" smtClean="0"/>
              <a:t>Higher </a:t>
            </a:r>
            <a:r>
              <a:rPr lang="en-US" altLang="en-US" sz="1600" b="0" dirty="0"/>
              <a:t>f</a:t>
            </a:r>
            <a:r>
              <a:rPr lang="en-US" altLang="en-US" sz="1600" b="0" dirty="0" smtClean="0"/>
              <a:t>idelity operations</a:t>
            </a:r>
          </a:p>
          <a:p>
            <a:pPr defTabSz="457200" eaLnBrk="1" fontAlgn="base" hangingPunct="1">
              <a:spcBef>
                <a:spcPct val="0"/>
              </a:spcBef>
              <a:spcAft>
                <a:spcPct val="0"/>
              </a:spcAft>
              <a:buFontTx/>
              <a:buChar char="-"/>
            </a:pPr>
            <a:r>
              <a:rPr lang="en-US" altLang="en-US" sz="1600" b="0" dirty="0" smtClean="0"/>
              <a:t>Scalability: control over more qubits</a:t>
            </a:r>
          </a:p>
        </p:txBody>
      </p:sp>
    </p:spTree>
    <p:extLst>
      <p:ext uri="{BB962C8B-B14F-4D97-AF65-F5344CB8AC3E}">
        <p14:creationId xmlns:p14="http://schemas.microsoft.com/office/powerpoint/2010/main" val="200133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sp>
        <p:nvSpPr>
          <p:cNvPr id="5" name="Shape 89"/>
          <p:cNvSpPr txBox="1"/>
          <p:nvPr/>
        </p:nvSpPr>
        <p:spPr>
          <a:xfrm>
            <a:off x="146919" y="3506248"/>
            <a:ext cx="2362200" cy="477300"/>
          </a:xfrm>
          <a:prstGeom prst="rect">
            <a:avLst/>
          </a:prstGeom>
          <a:noFill/>
          <a:ln>
            <a:noFill/>
          </a:ln>
        </p:spPr>
        <p:txBody>
          <a:bodyPr spcFirstLastPara="1" wrap="square" lIns="91425" tIns="91425" rIns="91425" bIns="91425" anchor="t" anchorCtr="0">
            <a:noAutofit/>
          </a:bodyPr>
          <a:lstStyle/>
          <a:p>
            <a:pPr>
              <a:buSzPts val="800"/>
            </a:pPr>
            <a:r>
              <a:rPr lang="en-GB" dirty="0" smtClean="0"/>
              <a:t>Best particle out of 21</a:t>
            </a:r>
            <a:endParaRPr dirty="0"/>
          </a:p>
        </p:txBody>
      </p:sp>
      <p:sp>
        <p:nvSpPr>
          <p:cNvPr id="6" name="Shape 89"/>
          <p:cNvSpPr txBox="1"/>
          <p:nvPr/>
        </p:nvSpPr>
        <p:spPr>
          <a:xfrm>
            <a:off x="381000" y="745858"/>
            <a:ext cx="2980998" cy="477300"/>
          </a:xfrm>
          <a:prstGeom prst="rect">
            <a:avLst/>
          </a:prstGeom>
          <a:noFill/>
          <a:ln>
            <a:noFill/>
          </a:ln>
        </p:spPr>
        <p:txBody>
          <a:bodyPr spcFirstLastPara="1" wrap="square" lIns="91425" tIns="91425" rIns="91425" bIns="91425" anchor="t" anchorCtr="0">
            <a:noAutofit/>
          </a:bodyPr>
          <a:lstStyle/>
          <a:p>
            <a:pPr>
              <a:buSzPts val="800"/>
            </a:pPr>
            <a:r>
              <a:rPr lang="en-GB" b="1" dirty="0" smtClean="0"/>
              <a:t>2-Layer star connectivity</a:t>
            </a:r>
            <a:endParaRPr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1998" y="761302"/>
            <a:ext cx="5401002" cy="270982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0215" y="4343400"/>
            <a:ext cx="6265985" cy="2274233"/>
          </a:xfrm>
          <a:prstGeom prst="rect">
            <a:avLst/>
          </a:prstGeom>
        </p:spPr>
      </p:pic>
    </p:spTree>
    <p:extLst>
      <p:ext uri="{BB962C8B-B14F-4D97-AF65-F5344CB8AC3E}">
        <p14:creationId xmlns:p14="http://schemas.microsoft.com/office/powerpoint/2010/main" val="9865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sp>
        <p:nvSpPr>
          <p:cNvPr id="5" name="Shape 89"/>
          <p:cNvSpPr txBox="1"/>
          <p:nvPr/>
        </p:nvSpPr>
        <p:spPr>
          <a:xfrm>
            <a:off x="146919" y="3506248"/>
            <a:ext cx="2362200" cy="477300"/>
          </a:xfrm>
          <a:prstGeom prst="rect">
            <a:avLst/>
          </a:prstGeom>
          <a:noFill/>
          <a:ln>
            <a:noFill/>
          </a:ln>
        </p:spPr>
        <p:txBody>
          <a:bodyPr spcFirstLastPara="1" wrap="square" lIns="91425" tIns="91425" rIns="91425" bIns="91425" anchor="t" anchorCtr="0">
            <a:noAutofit/>
          </a:bodyPr>
          <a:lstStyle/>
          <a:p>
            <a:pPr>
              <a:buSzPts val="800"/>
            </a:pPr>
            <a:r>
              <a:rPr lang="en-GB" dirty="0" smtClean="0"/>
              <a:t>Best particle out of 28</a:t>
            </a:r>
            <a:endParaRPr dirty="0"/>
          </a:p>
        </p:txBody>
      </p:sp>
      <p:sp>
        <p:nvSpPr>
          <p:cNvPr id="6" name="Shape 89"/>
          <p:cNvSpPr txBox="1"/>
          <p:nvPr/>
        </p:nvSpPr>
        <p:spPr>
          <a:xfrm>
            <a:off x="381000" y="745858"/>
            <a:ext cx="2980998" cy="477300"/>
          </a:xfrm>
          <a:prstGeom prst="rect">
            <a:avLst/>
          </a:prstGeom>
          <a:noFill/>
          <a:ln>
            <a:noFill/>
          </a:ln>
        </p:spPr>
        <p:txBody>
          <a:bodyPr spcFirstLastPara="1" wrap="square" lIns="91425" tIns="91425" rIns="91425" bIns="91425" anchor="t" anchorCtr="0">
            <a:noAutofit/>
          </a:bodyPr>
          <a:lstStyle/>
          <a:p>
            <a:pPr>
              <a:buSzPts val="800"/>
            </a:pPr>
            <a:r>
              <a:rPr lang="en-GB" b="1" dirty="0" smtClean="0"/>
              <a:t>2-Layer all-to-all connectivity</a:t>
            </a:r>
            <a:endParaRPr b="1"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779045"/>
            <a:ext cx="5287471" cy="264995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8750" y="4343400"/>
            <a:ext cx="6207450" cy="2274233"/>
          </a:xfrm>
          <a:prstGeom prst="rect">
            <a:avLst/>
          </a:prstGeom>
        </p:spPr>
      </p:pic>
    </p:spTree>
    <p:extLst>
      <p:ext uri="{BB962C8B-B14F-4D97-AF65-F5344CB8AC3E}">
        <p14:creationId xmlns:p14="http://schemas.microsoft.com/office/powerpoint/2010/main" val="33831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Bars and Stripes</a:t>
            </a:r>
            <a:endParaRPr lang="en-GB" sz="2800" b="1" dirty="0">
              <a:ea typeface="+mn-ea"/>
              <a:cs typeface="+mn-cs"/>
            </a:endParaRPr>
          </a:p>
        </p:txBody>
      </p:sp>
      <p:sp>
        <p:nvSpPr>
          <p:cNvPr id="5" name="Shape 89"/>
          <p:cNvSpPr txBox="1"/>
          <p:nvPr/>
        </p:nvSpPr>
        <p:spPr>
          <a:xfrm>
            <a:off x="1447800" y="1730366"/>
            <a:ext cx="6324600" cy="477300"/>
          </a:xfrm>
          <a:prstGeom prst="rect">
            <a:avLst/>
          </a:prstGeom>
          <a:noFill/>
          <a:ln>
            <a:noFill/>
          </a:ln>
        </p:spPr>
        <p:txBody>
          <a:bodyPr spcFirstLastPara="1" wrap="square" lIns="91425" tIns="91425" rIns="91425" bIns="91425" anchor="t" anchorCtr="0">
            <a:noAutofit/>
          </a:bodyPr>
          <a:lstStyle/>
          <a:p>
            <a:pPr>
              <a:buSzPts val="800"/>
            </a:pPr>
            <a:r>
              <a:rPr lang="en-GB" dirty="0" smtClean="0"/>
              <a:t>Work in progress: 21 parameters, no convergence with PSO</a:t>
            </a:r>
            <a:endParaRPr lang="en-GB" dirty="0"/>
          </a:p>
          <a:p>
            <a:pPr>
              <a:buSzPts val="800"/>
            </a:pPr>
            <a:endParaRPr lang="en-GB" dirty="0" smtClean="0"/>
          </a:p>
        </p:txBody>
      </p:sp>
      <p:sp>
        <p:nvSpPr>
          <p:cNvPr id="6" name="Shape 89"/>
          <p:cNvSpPr txBox="1"/>
          <p:nvPr/>
        </p:nvSpPr>
        <p:spPr>
          <a:xfrm>
            <a:off x="381000" y="745858"/>
            <a:ext cx="2980998" cy="477300"/>
          </a:xfrm>
          <a:prstGeom prst="rect">
            <a:avLst/>
          </a:prstGeom>
          <a:noFill/>
          <a:ln>
            <a:noFill/>
          </a:ln>
        </p:spPr>
        <p:txBody>
          <a:bodyPr spcFirstLastPara="1" wrap="square" lIns="91425" tIns="91425" rIns="91425" bIns="91425" anchor="t" anchorCtr="0">
            <a:noAutofit/>
          </a:bodyPr>
          <a:lstStyle/>
          <a:p>
            <a:pPr>
              <a:buSzPts val="800"/>
            </a:pPr>
            <a:r>
              <a:rPr lang="en-GB" b="1" dirty="0"/>
              <a:t>4</a:t>
            </a:r>
            <a:r>
              <a:rPr lang="en-GB" b="1" dirty="0" smtClean="0"/>
              <a:t>-Layer star connectivity</a:t>
            </a:r>
            <a:endParaRPr b="1" dirty="0"/>
          </a:p>
        </p:txBody>
      </p:sp>
    </p:spTree>
    <p:extLst>
      <p:ext uri="{BB962C8B-B14F-4D97-AF65-F5344CB8AC3E}">
        <p14:creationId xmlns:p14="http://schemas.microsoft.com/office/powerpoint/2010/main" val="243521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QAOA</a:t>
            </a:r>
            <a:endParaRPr lang="en-GB" sz="2800" b="1" dirty="0">
              <a:ea typeface="+mn-ea"/>
              <a:cs typeface="+mn-cs"/>
            </a:endParaRPr>
          </a:p>
        </p:txBody>
      </p:sp>
      <p:sp>
        <p:nvSpPr>
          <p:cNvPr id="7" name="TextBox 6"/>
          <p:cNvSpPr txBox="1"/>
          <p:nvPr/>
        </p:nvSpPr>
        <p:spPr>
          <a:xfrm>
            <a:off x="381000" y="3886200"/>
            <a:ext cx="5335756" cy="369332"/>
          </a:xfrm>
          <a:prstGeom prst="rect">
            <a:avLst/>
          </a:prstGeom>
          <a:noFill/>
        </p:spPr>
        <p:txBody>
          <a:bodyPr wrap="none" rtlCol="0">
            <a:spAutoFit/>
          </a:bodyPr>
          <a:lstStyle/>
          <a:p>
            <a:r>
              <a:rPr lang="en-GB" b="1" dirty="0" smtClean="0"/>
              <a:t>QAOA</a:t>
            </a:r>
            <a:r>
              <a:rPr lang="en-GB" dirty="0" smtClean="0"/>
              <a:t>– Quantum Approximate Optimization Algorithm</a:t>
            </a:r>
            <a:endParaRPr lang="en-GB" dirty="0"/>
          </a:p>
        </p:txBody>
      </p:sp>
      <p:sp>
        <p:nvSpPr>
          <p:cNvPr id="8" name="TextBox 7"/>
          <p:cNvSpPr txBox="1"/>
          <p:nvPr/>
        </p:nvSpPr>
        <p:spPr>
          <a:xfrm>
            <a:off x="381000" y="763600"/>
            <a:ext cx="7134582" cy="369332"/>
          </a:xfrm>
          <a:prstGeom prst="rect">
            <a:avLst/>
          </a:prstGeom>
          <a:noFill/>
        </p:spPr>
        <p:txBody>
          <a:bodyPr wrap="none" rtlCol="0">
            <a:spAutoFit/>
          </a:bodyPr>
          <a:lstStyle/>
          <a:p>
            <a:r>
              <a:rPr lang="en-GB" b="1" dirty="0" smtClean="0"/>
              <a:t>Transverse-field </a:t>
            </a:r>
            <a:r>
              <a:rPr lang="en-GB" b="1" dirty="0" err="1" smtClean="0"/>
              <a:t>Ising</a:t>
            </a:r>
            <a:r>
              <a:rPr lang="en-GB" b="1" dirty="0" smtClean="0"/>
              <a:t> model </a:t>
            </a:r>
            <a:r>
              <a:rPr lang="en-GB" dirty="0" smtClean="0"/>
              <a:t>– prepare the (quantum critical) ground state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31377" y="1733313"/>
            <a:ext cx="2657846" cy="1695687"/>
          </a:xfrm>
          <a:prstGeom prst="rect">
            <a:avLst/>
          </a:prstGeom>
        </p:spPr>
      </p:pic>
      <p:sp>
        <p:nvSpPr>
          <p:cNvPr id="10" name="Rectangle 9"/>
          <p:cNvSpPr/>
          <p:nvPr/>
        </p:nvSpPr>
        <p:spPr>
          <a:xfrm>
            <a:off x="4217740" y="6504598"/>
            <a:ext cx="5002460" cy="369332"/>
          </a:xfrm>
          <a:prstGeom prst="rect">
            <a:avLst/>
          </a:prstGeom>
        </p:spPr>
        <p:txBody>
          <a:bodyPr wrap="none">
            <a:spAutoFit/>
          </a:bodyPr>
          <a:lstStyle/>
          <a:p>
            <a:r>
              <a:rPr lang="en-GB" dirty="0">
                <a:latin typeface="CMR10"/>
              </a:rPr>
              <a:t>W. </a:t>
            </a:r>
            <a:r>
              <a:rPr lang="en-GB" dirty="0" err="1">
                <a:latin typeface="CMR10"/>
              </a:rPr>
              <a:t>Ho</a:t>
            </a:r>
            <a:r>
              <a:rPr lang="en-GB" dirty="0">
                <a:latin typeface="CMR10"/>
              </a:rPr>
              <a:t> and T. Hsieh in </a:t>
            </a:r>
            <a:r>
              <a:rPr lang="en-GB" dirty="0" smtClean="0">
                <a:latin typeface="CMR10"/>
              </a:rPr>
              <a:t>arXiv:1803.00026 (2018)</a:t>
            </a:r>
            <a:endParaRPr lang="en-GB" dirty="0"/>
          </a:p>
        </p:txBody>
      </p:sp>
      <p:sp>
        <p:nvSpPr>
          <p:cNvPr id="2" name="Rectangle 1"/>
          <p:cNvSpPr/>
          <p:nvPr/>
        </p:nvSpPr>
        <p:spPr>
          <a:xfrm>
            <a:off x="1568088" y="4343400"/>
            <a:ext cx="4441729" cy="369332"/>
          </a:xfrm>
          <a:prstGeom prst="rect">
            <a:avLst/>
          </a:prstGeom>
        </p:spPr>
        <p:txBody>
          <a:bodyPr wrap="none">
            <a:spAutoFit/>
          </a:bodyPr>
          <a:lstStyle/>
          <a:p>
            <a:r>
              <a:rPr lang="en-GB" dirty="0"/>
              <a:t>a</a:t>
            </a:r>
            <a:r>
              <a:rPr lang="en-GB" dirty="0" smtClean="0"/>
              <a:t>pply </a:t>
            </a:r>
            <a:r>
              <a:rPr lang="en-GB" i="1" dirty="0" err="1" smtClean="0">
                <a:latin typeface="Times New Roman" panose="02020603050405020304" pitchFamily="18" charset="0"/>
                <a:cs typeface="Times New Roman" panose="02020603050405020304" pitchFamily="18" charset="0"/>
              </a:rPr>
              <a:t>H</a:t>
            </a:r>
            <a:r>
              <a:rPr lang="en-GB" i="1" baseline="-25000" dirty="0" err="1" smtClean="0">
                <a:latin typeface="Times New Roman" panose="02020603050405020304" pitchFamily="18" charset="0"/>
                <a:cs typeface="Times New Roman" panose="02020603050405020304" pitchFamily="18" charset="0"/>
              </a:rPr>
              <a:t>xx</a:t>
            </a:r>
            <a:r>
              <a:rPr lang="en-GB" dirty="0" smtClean="0"/>
              <a:t> and </a:t>
            </a:r>
            <a:r>
              <a:rPr lang="en-GB" i="1" dirty="0" smtClean="0">
                <a:latin typeface="Times New Roman" panose="02020603050405020304" pitchFamily="18" charset="0"/>
                <a:cs typeface="Times New Roman" panose="02020603050405020304" pitchFamily="18" charset="0"/>
              </a:rPr>
              <a:t>H</a:t>
            </a:r>
            <a:r>
              <a:rPr lang="en-GB" i="1" baseline="-25000" dirty="0" smtClean="0">
                <a:latin typeface="Times New Roman" panose="02020603050405020304" pitchFamily="18" charset="0"/>
                <a:cs typeface="Times New Roman" panose="02020603050405020304" pitchFamily="18" charset="0"/>
              </a:rPr>
              <a:t>z</a:t>
            </a:r>
            <a:r>
              <a:rPr lang="en-GB" dirty="0" smtClean="0"/>
              <a:t> (bang-bang = non-adiabatic)</a:t>
            </a:r>
            <a:endParaRPr lang="en-GB" dirty="0"/>
          </a:p>
        </p:txBody>
      </p:sp>
      <p:sp>
        <p:nvSpPr>
          <p:cNvPr id="5" name="TextBox 4"/>
          <p:cNvSpPr txBox="1"/>
          <p:nvPr/>
        </p:nvSpPr>
        <p:spPr>
          <a:xfrm>
            <a:off x="533400" y="4800600"/>
            <a:ext cx="1543884" cy="369332"/>
          </a:xfrm>
          <a:prstGeom prst="rect">
            <a:avLst/>
          </a:prstGeom>
          <a:noFill/>
        </p:spPr>
        <p:txBody>
          <a:bodyPr wrap="none" rtlCol="0">
            <a:spAutoFit/>
          </a:bodyPr>
          <a:lstStyle/>
          <a:p>
            <a:r>
              <a:rPr lang="en-GB" dirty="0" smtClean="0"/>
              <a:t>e.g. depth p=2</a:t>
            </a:r>
            <a:endParaRPr lang="en-GB" dirty="0"/>
          </a:p>
        </p:txBody>
      </p:sp>
      <p:sp>
        <p:nvSpPr>
          <p:cNvPr id="11" name="Rectangle 10"/>
          <p:cNvSpPr/>
          <p:nvPr/>
        </p:nvSpPr>
        <p:spPr>
          <a:xfrm>
            <a:off x="2730008" y="5879068"/>
            <a:ext cx="3598486" cy="369332"/>
          </a:xfrm>
          <a:prstGeom prst="rect">
            <a:avLst/>
          </a:prstGeom>
        </p:spPr>
        <p:txBody>
          <a:bodyPr wrap="none">
            <a:spAutoFit/>
          </a:bodyPr>
          <a:lstStyle/>
          <a:p>
            <a:r>
              <a:rPr lang="en-GB" dirty="0" smtClean="0"/>
              <a:t>vary parameters -&gt; minimize energy</a:t>
            </a:r>
            <a:endParaRPr lang="en-GB" dirty="0"/>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 y="5256821"/>
            <a:ext cx="6860773" cy="36209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79034" y="5930400"/>
            <a:ext cx="1485714" cy="266667"/>
          </a:xfrm>
          <a:prstGeom prst="rect">
            <a:avLst/>
          </a:prstGeom>
        </p:spPr>
      </p:pic>
    </p:spTree>
    <p:extLst>
      <p:ext uri="{BB962C8B-B14F-4D97-AF65-F5344CB8AC3E}">
        <p14:creationId xmlns:p14="http://schemas.microsoft.com/office/powerpoint/2010/main" val="371762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QAOA</a:t>
            </a:r>
            <a:endParaRPr lang="en-GB" sz="2800" b="1" dirty="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0302" y="2057400"/>
            <a:ext cx="4980874" cy="3733800"/>
          </a:xfrm>
          <a:prstGeom prst="rect">
            <a:avLst/>
          </a:prstGeom>
        </p:spPr>
      </p:pic>
      <p:sp>
        <p:nvSpPr>
          <p:cNvPr id="13" name="TextBox 12"/>
          <p:cNvSpPr txBox="1"/>
          <p:nvPr/>
        </p:nvSpPr>
        <p:spPr>
          <a:xfrm>
            <a:off x="381000" y="953272"/>
            <a:ext cx="5615640" cy="369332"/>
          </a:xfrm>
          <a:prstGeom prst="rect">
            <a:avLst/>
          </a:prstGeom>
          <a:noFill/>
        </p:spPr>
        <p:txBody>
          <a:bodyPr wrap="none" rtlCol="0">
            <a:spAutoFit/>
          </a:bodyPr>
          <a:lstStyle/>
          <a:p>
            <a:r>
              <a:rPr lang="en-GB" b="1" dirty="0" smtClean="0"/>
              <a:t>QAOA</a:t>
            </a:r>
            <a:r>
              <a:rPr lang="en-GB" dirty="0" smtClean="0"/>
              <a:t>– circuit block, can reach exact value (-8.8) with p=3</a:t>
            </a:r>
            <a:endParaRPr lang="en-GB" dirty="0"/>
          </a:p>
        </p:txBody>
      </p:sp>
    </p:spTree>
    <p:extLst>
      <p:ext uri="{BB962C8B-B14F-4D97-AF65-F5344CB8AC3E}">
        <p14:creationId xmlns:p14="http://schemas.microsoft.com/office/powerpoint/2010/main" val="2911451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QAOA</a:t>
            </a:r>
            <a:endParaRPr lang="en-GB" sz="2800" b="1" dirty="0">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2442" y="1479584"/>
            <a:ext cx="6639115" cy="3898832"/>
          </a:xfrm>
          <a:prstGeom prst="rect">
            <a:avLst/>
          </a:prstGeom>
        </p:spPr>
      </p:pic>
      <p:sp>
        <p:nvSpPr>
          <p:cNvPr id="4" name="Rectangle 3"/>
          <p:cNvSpPr/>
          <p:nvPr/>
        </p:nvSpPr>
        <p:spPr>
          <a:xfrm>
            <a:off x="713512" y="936926"/>
            <a:ext cx="3653308" cy="369332"/>
          </a:xfrm>
          <a:prstGeom prst="rect">
            <a:avLst/>
          </a:prstGeom>
        </p:spPr>
        <p:txBody>
          <a:bodyPr wrap="none">
            <a:spAutoFit/>
          </a:bodyPr>
          <a:lstStyle/>
          <a:p>
            <a:r>
              <a:rPr lang="en-GB" dirty="0" smtClean="0"/>
              <a:t>p=2 (start from theoretical optimum)</a:t>
            </a:r>
            <a:endParaRPr lang="en-GB" dirty="0"/>
          </a:p>
        </p:txBody>
      </p:sp>
    </p:spTree>
    <p:extLst>
      <p:ext uri="{BB962C8B-B14F-4D97-AF65-F5344CB8AC3E}">
        <p14:creationId xmlns:p14="http://schemas.microsoft.com/office/powerpoint/2010/main" val="287810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Title 1"/>
          <p:cNvSpPr>
            <a:spLocks noGrp="1"/>
          </p:cNvSpPr>
          <p:nvPr>
            <p:ph type="title"/>
          </p:nvPr>
        </p:nvSpPr>
        <p:spPr>
          <a:xfrm>
            <a:off x="0" y="0"/>
            <a:ext cx="8520600" cy="763600"/>
          </a:xfrm>
        </p:spPr>
        <p:txBody>
          <a:bodyPr>
            <a:normAutofit/>
          </a:bodyPr>
          <a:lstStyle/>
          <a:p>
            <a:pPr algn="l"/>
            <a:r>
              <a:rPr lang="en-GB" sz="2800" b="1" dirty="0" smtClean="0">
                <a:ea typeface="+mn-ea"/>
                <a:cs typeface="+mn-cs"/>
              </a:rPr>
              <a:t>Quantum machine learning: QAOA</a:t>
            </a:r>
            <a:endParaRPr lang="en-GB" sz="2800" b="1" dirty="0">
              <a:ea typeface="+mn-ea"/>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845" y="1080898"/>
            <a:ext cx="7868201" cy="4696204"/>
          </a:xfrm>
          <a:prstGeom prst="rect">
            <a:avLst/>
          </a:prstGeom>
        </p:spPr>
      </p:pic>
      <p:sp>
        <p:nvSpPr>
          <p:cNvPr id="4" name="Rectangle 3"/>
          <p:cNvSpPr/>
          <p:nvPr/>
        </p:nvSpPr>
        <p:spPr>
          <a:xfrm>
            <a:off x="381000" y="578934"/>
            <a:ext cx="4439420" cy="369332"/>
          </a:xfrm>
          <a:prstGeom prst="rect">
            <a:avLst/>
          </a:prstGeom>
        </p:spPr>
        <p:txBody>
          <a:bodyPr wrap="none">
            <a:spAutoFit/>
          </a:bodyPr>
          <a:lstStyle/>
          <a:p>
            <a:r>
              <a:rPr lang="en-GB" dirty="0" smtClean="0"/>
              <a:t>p=1 (start from random value), minimum -8.4</a:t>
            </a:r>
            <a:endParaRPr lang="en-GB" dirty="0"/>
          </a:p>
        </p:txBody>
      </p:sp>
    </p:spTree>
    <p:extLst>
      <p:ext uri="{BB962C8B-B14F-4D97-AF65-F5344CB8AC3E}">
        <p14:creationId xmlns:p14="http://schemas.microsoft.com/office/powerpoint/2010/main" val="3630711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07016" y="1905000"/>
            <a:ext cx="4329968" cy="1477328"/>
          </a:xfrm>
          <a:prstGeom prst="rect">
            <a:avLst/>
          </a:prstGeom>
          <a:noFill/>
        </p:spPr>
        <p:txBody>
          <a:bodyPr wrap="none" rtlCol="0">
            <a:spAutoFit/>
          </a:bodyPr>
          <a:lstStyle/>
          <a:p>
            <a:pPr algn="ctr"/>
            <a:r>
              <a:rPr lang="en-US" dirty="0">
                <a:solidFill>
                  <a:prstClr val="black"/>
                </a:solidFill>
              </a:rPr>
              <a:t>n</a:t>
            </a:r>
            <a:r>
              <a:rPr lang="en-US" dirty="0" smtClean="0">
                <a:solidFill>
                  <a:prstClr val="black"/>
                </a:solidFill>
              </a:rPr>
              <a:t>o system will be fully connected for large N</a:t>
            </a: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a:p>
            <a:pPr algn="ctr"/>
            <a:r>
              <a:rPr lang="en-US" dirty="0" smtClean="0">
                <a:solidFill>
                  <a:prstClr val="black"/>
                </a:solidFill>
              </a:rPr>
              <a:t>the compilation challenge</a:t>
            </a:r>
            <a:endParaRPr lang="en-US" dirty="0">
              <a:solidFill>
                <a:prstClr val="black"/>
              </a:solidFill>
            </a:endParaRPr>
          </a:p>
        </p:txBody>
      </p:sp>
      <p:sp>
        <p:nvSpPr>
          <p:cNvPr id="2" name="Rounded Rectangle 1"/>
          <p:cNvSpPr/>
          <p:nvPr/>
        </p:nvSpPr>
        <p:spPr>
          <a:xfrm>
            <a:off x="3089475" y="2994950"/>
            <a:ext cx="2971800" cy="381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Oval 2"/>
          <p:cNvSpPr/>
          <p:nvPr/>
        </p:nvSpPr>
        <p:spPr>
          <a:xfrm>
            <a:off x="1219200"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1893425"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Oval 7"/>
          <p:cNvSpPr/>
          <p:nvPr/>
        </p:nvSpPr>
        <p:spPr>
          <a:xfrm>
            <a:off x="1543291"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2243559"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593693"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 name="Group 4"/>
          <p:cNvGrpSpPr/>
          <p:nvPr/>
        </p:nvGrpSpPr>
        <p:grpSpPr>
          <a:xfrm>
            <a:off x="2971799" y="4152900"/>
            <a:ext cx="1603093" cy="228600"/>
            <a:chOff x="3505199" y="4152900"/>
            <a:chExt cx="1603093" cy="228600"/>
          </a:xfrm>
        </p:grpSpPr>
        <p:sp>
          <p:nvSpPr>
            <p:cNvPr id="12" name="Oval 11"/>
            <p:cNvSpPr/>
            <p:nvPr/>
          </p:nvSpPr>
          <p:spPr>
            <a:xfrm>
              <a:off x="3505199"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4179424"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3829290"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p:cNvSpPr/>
            <p:nvPr/>
          </p:nvSpPr>
          <p:spPr>
            <a:xfrm>
              <a:off x="4529558"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4879692"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7" name="Oval 16"/>
          <p:cNvSpPr/>
          <p:nvPr/>
        </p:nvSpPr>
        <p:spPr>
          <a:xfrm>
            <a:off x="6324600"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6998825"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Oval 18"/>
          <p:cNvSpPr/>
          <p:nvPr/>
        </p:nvSpPr>
        <p:spPr>
          <a:xfrm>
            <a:off x="6648691"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Oval 19"/>
          <p:cNvSpPr/>
          <p:nvPr/>
        </p:nvSpPr>
        <p:spPr>
          <a:xfrm>
            <a:off x="7348959"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Oval 20"/>
          <p:cNvSpPr/>
          <p:nvPr/>
        </p:nvSpPr>
        <p:spPr>
          <a:xfrm>
            <a:off x="7699093" y="415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Oval 21"/>
          <p:cNvSpPr/>
          <p:nvPr/>
        </p:nvSpPr>
        <p:spPr>
          <a:xfrm>
            <a:off x="8049227" y="4152900"/>
            <a:ext cx="228600" cy="22860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3" name="Curved Connector 22"/>
          <p:cNvCxnSpPr/>
          <p:nvPr/>
        </p:nvCxnSpPr>
        <p:spPr>
          <a:xfrm rot="5400000" flipH="1" flipV="1">
            <a:off x="8182151" y="3705050"/>
            <a:ext cx="427672" cy="332773"/>
          </a:xfrm>
          <a:prstGeom prst="curvedConnector3">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585" y="6112958"/>
            <a:ext cx="4572000" cy="369332"/>
          </a:xfrm>
          <a:prstGeom prst="rect">
            <a:avLst/>
          </a:prstGeom>
        </p:spPr>
        <p:txBody>
          <a:bodyPr>
            <a:spAutoFit/>
          </a:bodyPr>
          <a:lstStyle/>
          <a:p>
            <a:r>
              <a:rPr lang="en-GB" dirty="0">
                <a:solidFill>
                  <a:prstClr val="black"/>
                </a:solidFill>
              </a:rPr>
              <a:t>D. </a:t>
            </a:r>
            <a:r>
              <a:rPr lang="en-GB" dirty="0" err="1" smtClean="0">
                <a:solidFill>
                  <a:prstClr val="black"/>
                </a:solidFill>
              </a:rPr>
              <a:t>Kielpinski</a:t>
            </a:r>
            <a:r>
              <a:rPr lang="en-GB" dirty="0" smtClean="0">
                <a:solidFill>
                  <a:prstClr val="black"/>
                </a:solidFill>
              </a:rPr>
              <a:t> et al., Nature </a:t>
            </a:r>
            <a:r>
              <a:rPr lang="en-GB" b="1" dirty="0" smtClean="0">
                <a:solidFill>
                  <a:prstClr val="black"/>
                </a:solidFill>
              </a:rPr>
              <a:t>417</a:t>
            </a:r>
            <a:r>
              <a:rPr lang="en-GB" dirty="0" smtClean="0">
                <a:solidFill>
                  <a:prstClr val="black"/>
                </a:solidFill>
              </a:rPr>
              <a:t> </a:t>
            </a:r>
            <a:r>
              <a:rPr lang="en-GB" dirty="0">
                <a:solidFill>
                  <a:prstClr val="black"/>
                </a:solidFill>
              </a:rPr>
              <a:t>(2002)</a:t>
            </a:r>
          </a:p>
        </p:txBody>
      </p:sp>
      <p:sp>
        <p:nvSpPr>
          <p:cNvPr id="25" name="Rectangle 24"/>
          <p:cNvSpPr/>
          <p:nvPr/>
        </p:nvSpPr>
        <p:spPr>
          <a:xfrm>
            <a:off x="-17585" y="6488668"/>
            <a:ext cx="4572000" cy="369332"/>
          </a:xfrm>
          <a:prstGeom prst="rect">
            <a:avLst/>
          </a:prstGeom>
        </p:spPr>
        <p:txBody>
          <a:bodyPr>
            <a:spAutoFit/>
          </a:bodyPr>
          <a:lstStyle/>
          <a:p>
            <a:r>
              <a:rPr lang="en-GB" dirty="0">
                <a:solidFill>
                  <a:prstClr val="black"/>
                </a:solidFill>
              </a:rPr>
              <a:t>C. </a:t>
            </a:r>
            <a:r>
              <a:rPr lang="en-GB" dirty="0" smtClean="0">
                <a:solidFill>
                  <a:prstClr val="black"/>
                </a:solidFill>
              </a:rPr>
              <a:t>Monroe et al., </a:t>
            </a:r>
            <a:r>
              <a:rPr lang="en-GB" dirty="0">
                <a:solidFill>
                  <a:prstClr val="black"/>
                </a:solidFill>
              </a:rPr>
              <a:t>Phys. Rev. A </a:t>
            </a:r>
            <a:r>
              <a:rPr lang="en-GB" b="1" dirty="0" smtClean="0">
                <a:solidFill>
                  <a:prstClr val="black"/>
                </a:solidFill>
              </a:rPr>
              <a:t>89</a:t>
            </a:r>
            <a:r>
              <a:rPr lang="en-GB" dirty="0" smtClean="0">
                <a:solidFill>
                  <a:prstClr val="black"/>
                </a:solidFill>
              </a:rPr>
              <a:t> </a:t>
            </a:r>
            <a:r>
              <a:rPr lang="en-GB" dirty="0">
                <a:solidFill>
                  <a:prstClr val="black"/>
                </a:solidFill>
              </a:rPr>
              <a:t>(2014</a:t>
            </a:r>
            <a:r>
              <a:rPr lang="en-GB" dirty="0" smtClean="0">
                <a:solidFill>
                  <a:prstClr val="black"/>
                </a:solidFill>
              </a:rPr>
              <a:t>)</a:t>
            </a:r>
            <a:endParaRPr lang="en-GB" dirty="0">
              <a:solidFill>
                <a:prstClr val="black"/>
              </a:solidFill>
            </a:endParaRPr>
          </a:p>
        </p:txBody>
      </p:sp>
      <p:sp>
        <p:nvSpPr>
          <p:cNvPr id="27" name="Title 1"/>
          <p:cNvSpPr txBox="1">
            <a:spLocks/>
          </p:cNvSpPr>
          <p:nvPr/>
        </p:nvSpPr>
        <p:spPr>
          <a:xfrm>
            <a:off x="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prstClr val="black"/>
                </a:solidFill>
              </a:rPr>
              <a:t>Outlook 1: the future - scaling up</a:t>
            </a:r>
          </a:p>
        </p:txBody>
      </p:sp>
      <p:sp>
        <p:nvSpPr>
          <p:cNvPr id="26" name="TextBox 25"/>
          <p:cNvSpPr txBox="1"/>
          <p:nvPr/>
        </p:nvSpPr>
        <p:spPr>
          <a:xfrm>
            <a:off x="5301513" y="6482290"/>
            <a:ext cx="3851824" cy="369332"/>
          </a:xfrm>
          <a:prstGeom prst="rect">
            <a:avLst/>
          </a:prstGeom>
          <a:noFill/>
        </p:spPr>
        <p:txBody>
          <a:bodyPr wrap="none" rtlCol="0">
            <a:spAutoFit/>
          </a:bodyPr>
          <a:lstStyle/>
          <a:p>
            <a:pPr algn="r"/>
            <a:r>
              <a:rPr lang="en-US" dirty="0">
                <a:solidFill>
                  <a:prstClr val="black"/>
                </a:solidFill>
              </a:rPr>
              <a:t>D. </a:t>
            </a:r>
            <a:r>
              <a:rPr lang="en-US" dirty="0" err="1">
                <a:solidFill>
                  <a:prstClr val="black"/>
                </a:solidFill>
              </a:rPr>
              <a:t>Hucul</a:t>
            </a:r>
            <a:r>
              <a:rPr lang="en-US" dirty="0">
                <a:solidFill>
                  <a:prstClr val="black"/>
                </a:solidFill>
              </a:rPr>
              <a:t>, et al., Nature Phys. </a:t>
            </a:r>
            <a:r>
              <a:rPr lang="en-US" b="1" dirty="0" smtClean="0">
                <a:solidFill>
                  <a:prstClr val="black"/>
                </a:solidFill>
              </a:rPr>
              <a:t>11</a:t>
            </a:r>
            <a:r>
              <a:rPr lang="en-US" dirty="0">
                <a:solidFill>
                  <a:prstClr val="black"/>
                </a:solidFill>
              </a:rPr>
              <a:t> </a:t>
            </a:r>
            <a:r>
              <a:rPr lang="en-US" dirty="0" smtClean="0">
                <a:solidFill>
                  <a:prstClr val="black"/>
                </a:solidFill>
              </a:rPr>
              <a:t>(2015</a:t>
            </a:r>
            <a:r>
              <a:rPr lang="en-US" dirty="0">
                <a:solidFill>
                  <a:prstClr val="black"/>
                </a:solidFill>
              </a:rPr>
              <a:t>)</a:t>
            </a:r>
          </a:p>
        </p:txBody>
      </p:sp>
    </p:spTree>
    <p:extLst>
      <p:ext uri="{BB962C8B-B14F-4D97-AF65-F5344CB8AC3E}">
        <p14:creationId xmlns:p14="http://schemas.microsoft.com/office/powerpoint/2010/main" val="163751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2.22222E-6 L 0.179 -2.22222E-6 " pathEditMode="relative" rAng="0" ptsTypes="AA">
                                      <p:cBhvr>
                                        <p:cTn id="6" dur="2000" fill="hold"/>
                                        <p:tgtEl>
                                          <p:spTgt spid="5"/>
                                        </p:tgtEl>
                                        <p:attrNameLst>
                                          <p:attrName>ppt_x</p:attrName>
                                          <p:attrName>ppt_y</p:attrName>
                                        </p:attrNameLst>
                                      </p:cBhvr>
                                      <p:rCtr x="8941"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30" y="2360428"/>
            <a:ext cx="7591570" cy="449757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7653" y="3429000"/>
            <a:ext cx="1320312" cy="1320312"/>
          </a:xfrm>
          <a:prstGeom prst="rect">
            <a:avLst/>
          </a:prstGeom>
        </p:spPr>
      </p:pic>
      <p:sp>
        <p:nvSpPr>
          <p:cNvPr id="24" name="Rectangle 23"/>
          <p:cNvSpPr/>
          <p:nvPr/>
        </p:nvSpPr>
        <p:spPr>
          <a:xfrm>
            <a:off x="7568787" y="4749312"/>
            <a:ext cx="1651413" cy="338554"/>
          </a:xfrm>
          <a:prstGeom prst="rect">
            <a:avLst/>
          </a:prstGeom>
        </p:spPr>
        <p:txBody>
          <a:bodyPr wrap="square">
            <a:spAutoFit/>
          </a:bodyPr>
          <a:lstStyle/>
          <a:p>
            <a:pPr algn="ctr" eaLnBrk="0" fontAlgn="base" hangingPunct="0">
              <a:spcBef>
                <a:spcPct val="0"/>
              </a:spcBef>
              <a:spcAft>
                <a:spcPct val="0"/>
              </a:spcAft>
            </a:pPr>
            <a:r>
              <a:rPr lang="en-US" sz="1600" dirty="0" smtClean="0">
                <a:solidFill>
                  <a:prstClr val="black"/>
                </a:solidFill>
              </a:rPr>
              <a:t>Michael Goldman</a:t>
            </a:r>
            <a:endParaRPr lang="en-US" sz="1600" dirty="0">
              <a:solidFill>
                <a:prstClr val="black"/>
              </a:solidFill>
            </a:endParaRPr>
          </a:p>
        </p:txBody>
      </p:sp>
      <p:sp>
        <p:nvSpPr>
          <p:cNvPr id="21" name="Rectangle 20"/>
          <p:cNvSpPr/>
          <p:nvPr/>
        </p:nvSpPr>
        <p:spPr>
          <a:xfrm>
            <a:off x="6019800" y="2667000"/>
            <a:ext cx="983512" cy="7655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4" name="AutoShape 2" descr="http://www.gtri.gatech.edu/files/media/JasonAmini-relatedinf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000">
              <a:solidFill>
                <a:prstClr val="black"/>
              </a:solidFill>
              <a:latin typeface="Trebuchet MS" pitchFamily="34" charset="0"/>
            </a:endParaRPr>
          </a:p>
        </p:txBody>
      </p:sp>
      <p:cxnSp>
        <p:nvCxnSpPr>
          <p:cNvPr id="8" name="Straight Arrow Connector 7"/>
          <p:cNvCxnSpPr/>
          <p:nvPr/>
        </p:nvCxnSpPr>
        <p:spPr>
          <a:xfrm flipV="1">
            <a:off x="4166191" y="5964864"/>
            <a:ext cx="2844209" cy="771929"/>
          </a:xfrm>
          <a:prstGeom prst="straightConnector1">
            <a:avLst/>
          </a:prstGeom>
          <a:ln w="38100">
            <a:solidFill>
              <a:schemeClr val="bg1">
                <a:lumMod val="6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0654557">
            <a:off x="5308346" y="6138956"/>
            <a:ext cx="839974" cy="369332"/>
          </a:xfrm>
          <a:prstGeom prst="rect">
            <a:avLst/>
          </a:prstGeom>
          <a:solidFill>
            <a:schemeClr val="bg1"/>
          </a:solidFill>
        </p:spPr>
        <p:txBody>
          <a:bodyPr wrap="none" lIns="0" tIns="0" rIns="0" bIns="0" rtlCol="0">
            <a:spAutoFit/>
          </a:bodyPr>
          <a:lstStyle/>
          <a:p>
            <a:pPr eaLnBrk="0" fontAlgn="base" hangingPunct="0">
              <a:spcBef>
                <a:spcPct val="0"/>
              </a:spcBef>
              <a:spcAft>
                <a:spcPct val="0"/>
              </a:spcAft>
            </a:pPr>
            <a:r>
              <a:rPr lang="en-US" sz="2400" i="1" dirty="0" smtClean="0">
                <a:solidFill>
                  <a:prstClr val="white">
                    <a:lumMod val="65000"/>
                  </a:prstClr>
                </a:solidFill>
              </a:rPr>
              <a:t> 0.5 m</a:t>
            </a:r>
            <a:r>
              <a:rPr lang="en-US" sz="2400" dirty="0" smtClean="0">
                <a:solidFill>
                  <a:prstClr val="white">
                    <a:lumMod val="65000"/>
                  </a:prstClr>
                </a:solidFill>
              </a:rPr>
              <a:t> </a:t>
            </a:r>
          </a:p>
        </p:txBody>
      </p:sp>
      <p:pic>
        <p:nvPicPr>
          <p:cNvPr id="2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48200" y="828884"/>
            <a:ext cx="2167112" cy="145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133873" y="797450"/>
            <a:ext cx="2327479" cy="2254769"/>
            <a:chOff x="6704878" y="876483"/>
            <a:chExt cx="2327479" cy="2254769"/>
          </a:xfrm>
        </p:grpSpPr>
        <p:sp>
          <p:nvSpPr>
            <p:cNvPr id="3" name="Rounded Rectangle 2"/>
            <p:cNvSpPr/>
            <p:nvPr/>
          </p:nvSpPr>
          <p:spPr>
            <a:xfrm>
              <a:off x="6704878" y="876483"/>
              <a:ext cx="2327479" cy="225476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Bef>
                  <a:spcPct val="0"/>
                </a:spcBef>
                <a:spcAft>
                  <a:spcPct val="0"/>
                </a:spcAft>
              </a:pPr>
              <a:endParaRPr lang="en-US" sz="2000">
                <a:solidFill>
                  <a:prstClr val="black"/>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6321" y="1028150"/>
              <a:ext cx="2001954" cy="395153"/>
            </a:xfrm>
            <a:prstGeom prst="rect">
              <a:avLst/>
            </a:prstGeom>
          </p:spPr>
        </p:pic>
        <p:pic>
          <p:nvPicPr>
            <p:cNvPr id="11" name="Picture 15" descr="Harris_wR_2color.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31981" y="2147395"/>
              <a:ext cx="1989224" cy="519650"/>
            </a:xfrm>
            <a:prstGeom prst="rect">
              <a:avLst/>
            </a:prstGeom>
            <a:noFill/>
            <a:ln w="9525">
              <a:noFill/>
              <a:miter lim="800000"/>
              <a:headEnd/>
              <a:tailEnd/>
            </a:ln>
          </p:spPr>
        </p:pic>
        <p:pic>
          <p:nvPicPr>
            <p:cNvPr id="2025474" name="Picture 2" descr="http://www.innovationews.com/content/uploads/2013/12/ColdQuanta-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33391" y="1506506"/>
              <a:ext cx="2087814" cy="556397"/>
            </a:xfrm>
            <a:prstGeom prst="rect">
              <a:avLst/>
            </a:prstGeom>
            <a:noFill/>
            <a:extLst>
              <a:ext uri="{909E8E84-426E-40DD-AFC4-6F175D3DCCD1}">
                <a14:hiddenFill xmlns:a14="http://schemas.microsoft.com/office/drawing/2010/main">
                  <a:solidFill>
                    <a:srgbClr val="FFFFFF"/>
                  </a:solidFill>
                </a14:hiddenFill>
              </a:ext>
            </a:extLst>
          </p:spPr>
        </p:pic>
        <p:pic>
          <p:nvPicPr>
            <p:cNvPr id="2025476" name="Picture 4" descr="http://www.coherent.com/images/COHRLogoBlack1.gif"/>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11794" y="2639524"/>
              <a:ext cx="1931007" cy="463779"/>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http://newslink.federallabs.org/wp-content/uploads/2012/01/ts.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780525" y="873196"/>
            <a:ext cx="1034786" cy="41701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921" y="6031519"/>
            <a:ext cx="2022679" cy="751925"/>
          </a:xfrm>
          <a:prstGeom prst="rect">
            <a:avLst/>
          </a:prstGeom>
        </p:spPr>
      </p:pic>
      <p:pic>
        <p:nvPicPr>
          <p:cNvPr id="321540" name="Picture 4" descr="https://media.licdn.com/mpr/mpr/shrinknp_200_200/AAEAAQAAAAAAAARlAAAAJDkyNDc5NzViLWUwODMtNGMyMS04YWE5LTMxNzc5MmNlODliNQ.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60492" y="1752600"/>
            <a:ext cx="1319048" cy="13190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696200" y="3037894"/>
            <a:ext cx="1419445" cy="338554"/>
          </a:xfrm>
          <a:prstGeom prst="rect">
            <a:avLst/>
          </a:prstGeom>
        </p:spPr>
        <p:txBody>
          <a:bodyPr wrap="square">
            <a:spAutoFit/>
          </a:bodyPr>
          <a:lstStyle/>
          <a:p>
            <a:pPr algn="ctr" eaLnBrk="0" fontAlgn="base" hangingPunct="0">
              <a:spcBef>
                <a:spcPct val="0"/>
              </a:spcBef>
              <a:spcAft>
                <a:spcPct val="0"/>
              </a:spcAft>
            </a:pPr>
            <a:r>
              <a:rPr lang="en-US" sz="1600" dirty="0" smtClean="0">
                <a:solidFill>
                  <a:prstClr val="black"/>
                </a:solidFill>
              </a:rPr>
              <a:t>Marko </a:t>
            </a:r>
            <a:r>
              <a:rPr lang="en-US" sz="1600" dirty="0" err="1" smtClean="0">
                <a:solidFill>
                  <a:prstClr val="black"/>
                </a:solidFill>
              </a:rPr>
              <a:t>Cetina</a:t>
            </a:r>
            <a:endParaRPr lang="en-US" sz="1600" dirty="0">
              <a:solidFill>
                <a:prstClr val="black"/>
              </a:solidFill>
            </a:endParaRPr>
          </a:p>
        </p:txBody>
      </p:sp>
      <p:pic>
        <p:nvPicPr>
          <p:cNvPr id="326658" name="Picture 2" descr="https://media.licdn.com/mpr/mpr/shrinknp_200_200/p/6/000/1ac/148/35b8645.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799458" y="76201"/>
            <a:ext cx="1280081" cy="128008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7724555" y="1371600"/>
            <a:ext cx="1419445" cy="338554"/>
          </a:xfrm>
          <a:prstGeom prst="rect">
            <a:avLst/>
          </a:prstGeom>
        </p:spPr>
        <p:txBody>
          <a:bodyPr wrap="square">
            <a:spAutoFit/>
          </a:bodyPr>
          <a:lstStyle/>
          <a:p>
            <a:pPr algn="ctr" eaLnBrk="0" fontAlgn="base" hangingPunct="0">
              <a:spcBef>
                <a:spcPct val="0"/>
              </a:spcBef>
              <a:spcAft>
                <a:spcPct val="0"/>
              </a:spcAft>
            </a:pPr>
            <a:r>
              <a:rPr lang="en-US" sz="1600" dirty="0" smtClean="0">
                <a:solidFill>
                  <a:prstClr val="black"/>
                </a:solidFill>
              </a:rPr>
              <a:t>Kristin Beck</a:t>
            </a:r>
            <a:endParaRPr lang="en-US" sz="1600" dirty="0">
              <a:solidFill>
                <a:prstClr val="black"/>
              </a:solidFill>
            </a:endParaRPr>
          </a:p>
        </p:txBody>
      </p:sp>
      <p:pic>
        <p:nvPicPr>
          <p:cNvPr id="5" name="Picture 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97164" y="3086783"/>
            <a:ext cx="1906303" cy="799417"/>
          </a:xfrm>
          <a:prstGeom prst="rect">
            <a:avLst/>
          </a:prstGeom>
        </p:spPr>
      </p:pic>
      <p:sp>
        <p:nvSpPr>
          <p:cNvPr id="31" name="Title 1"/>
          <p:cNvSpPr txBox="1">
            <a:spLocks/>
          </p:cNvSpPr>
          <p:nvPr/>
        </p:nvSpPr>
        <p:spPr>
          <a:xfrm>
            <a:off x="0" y="0"/>
            <a:ext cx="8915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prstClr val="black"/>
                </a:solidFill>
              </a:rPr>
              <a:t>Outlook 2: control over ~20 qubits</a:t>
            </a:r>
          </a:p>
        </p:txBody>
      </p:sp>
      <p:pic>
        <p:nvPicPr>
          <p:cNvPr id="6" name="Picture 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29870" y="5138853"/>
            <a:ext cx="1338095" cy="1338095"/>
          </a:xfrm>
          <a:prstGeom prst="rect">
            <a:avLst/>
          </a:prstGeom>
        </p:spPr>
      </p:pic>
      <p:sp>
        <p:nvSpPr>
          <p:cNvPr id="27" name="Rectangle 26"/>
          <p:cNvSpPr/>
          <p:nvPr/>
        </p:nvSpPr>
        <p:spPr>
          <a:xfrm>
            <a:off x="7510860" y="6511717"/>
            <a:ext cx="1651413" cy="338554"/>
          </a:xfrm>
          <a:prstGeom prst="rect">
            <a:avLst/>
          </a:prstGeom>
        </p:spPr>
        <p:txBody>
          <a:bodyPr wrap="square">
            <a:spAutoFit/>
          </a:bodyPr>
          <a:lstStyle/>
          <a:p>
            <a:pPr algn="ctr" eaLnBrk="0" fontAlgn="base" hangingPunct="0">
              <a:spcBef>
                <a:spcPct val="0"/>
              </a:spcBef>
              <a:spcAft>
                <a:spcPct val="0"/>
              </a:spcAft>
            </a:pPr>
            <a:r>
              <a:rPr lang="en-US" sz="1600" dirty="0" smtClean="0">
                <a:solidFill>
                  <a:prstClr val="black"/>
                </a:solidFill>
              </a:rPr>
              <a:t>Laird Egan</a:t>
            </a:r>
            <a:endParaRPr lang="en-US" sz="1600" dirty="0">
              <a:solidFill>
                <a:prstClr val="black"/>
              </a:solidFill>
            </a:endParaRPr>
          </a:p>
        </p:txBody>
      </p:sp>
    </p:spTree>
    <p:extLst>
      <p:ext uri="{BB962C8B-B14F-4D97-AF65-F5344CB8AC3E}">
        <p14:creationId xmlns:p14="http://schemas.microsoft.com/office/powerpoint/2010/main" val="19936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15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66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0" y="2773579"/>
            <a:ext cx="1428750" cy="1428750"/>
          </a:xfrm>
          <a:prstGeom prst="rect">
            <a:avLst/>
          </a:prstGeom>
          <a:effectLst>
            <a:outerShdw blurRad="292100" dist="139700" dir="2700000" algn="tl" rotWithShape="0">
              <a:prstClr val="black">
                <a:alpha val="65000"/>
              </a:prstClr>
            </a:outerShdw>
          </a:effectLst>
        </p:spPr>
      </p:pic>
      <p:sp>
        <p:nvSpPr>
          <p:cNvPr id="25" name="TextBox 24"/>
          <p:cNvSpPr txBox="1"/>
          <p:nvPr/>
        </p:nvSpPr>
        <p:spPr>
          <a:xfrm>
            <a:off x="5213867" y="4494044"/>
            <a:ext cx="184731" cy="369332"/>
          </a:xfrm>
          <a:prstGeom prst="rect">
            <a:avLst/>
          </a:prstGeom>
          <a:noFill/>
        </p:spPr>
        <p:txBody>
          <a:bodyPr wrap="none" rtlCol="0">
            <a:spAutoFit/>
          </a:bodyPr>
          <a:lstStyle/>
          <a:p>
            <a:endParaRPr lang="en-US"/>
          </a:p>
        </p:txBody>
      </p:sp>
      <p:grpSp>
        <p:nvGrpSpPr>
          <p:cNvPr id="2" name="Group 34"/>
          <p:cNvGrpSpPr/>
          <p:nvPr/>
        </p:nvGrpSpPr>
        <p:grpSpPr>
          <a:xfrm>
            <a:off x="142727" y="76200"/>
            <a:ext cx="1924782" cy="2543908"/>
            <a:chOff x="1611168" y="152401"/>
            <a:chExt cx="1797874" cy="2447349"/>
          </a:xfrm>
        </p:grpSpPr>
        <p:sp>
          <p:nvSpPr>
            <p:cNvPr id="28" name="TextBox 27"/>
            <p:cNvSpPr txBox="1"/>
            <p:nvPr/>
          </p:nvSpPr>
          <p:spPr>
            <a:xfrm>
              <a:off x="1629647" y="2244437"/>
              <a:ext cx="1779395" cy="355313"/>
            </a:xfrm>
            <a:prstGeom prst="rect">
              <a:avLst/>
            </a:prstGeom>
            <a:noFill/>
          </p:spPr>
          <p:txBody>
            <a:bodyPr wrap="square" rtlCol="0">
              <a:spAutoFit/>
            </a:bodyPr>
            <a:lstStyle/>
            <a:p>
              <a:pPr algn="ctr"/>
              <a:r>
                <a:rPr lang="en-US" dirty="0" smtClean="0"/>
                <a:t>Chris Monroe</a:t>
              </a:r>
              <a:endParaRPr lang="en-US" sz="1200" dirty="0"/>
            </a:p>
          </p:txBody>
        </p:sp>
        <p:pic>
          <p:nvPicPr>
            <p:cNvPr id="56326" name="Picture 6" descr="http://iontrap.umd.edu/Blu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1168" y="152401"/>
              <a:ext cx="1717255" cy="2070115"/>
            </a:xfrm>
            <a:prstGeom prst="rect">
              <a:avLst/>
            </a:prstGeom>
            <a:ln>
              <a:noFill/>
            </a:ln>
            <a:effectLst>
              <a:outerShdw blurRad="292100" dist="139700" dir="2700000" algn="tl" rotWithShape="0">
                <a:srgbClr val="333333">
                  <a:alpha val="65000"/>
                </a:srgbClr>
              </a:outerShdw>
            </a:effectLst>
          </p:spPr>
        </p:pic>
      </p:grpSp>
      <p:pic>
        <p:nvPicPr>
          <p:cNvPr id="20" name="Picture 21" descr="Logo_with_b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2510" y="5387115"/>
            <a:ext cx="1545681" cy="574676"/>
          </a:xfrm>
          <a:prstGeom prst="rect">
            <a:avLst/>
          </a:prstGeom>
          <a:noFill/>
          <a:ln w="9525">
            <a:noFill/>
            <a:miter lim="800000"/>
            <a:headEnd/>
            <a:tailEnd/>
          </a:ln>
        </p:spPr>
      </p:pic>
      <p:pic>
        <p:nvPicPr>
          <p:cNvPr id="22" name="Picture 14" descr="NSF_trans.g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00200" y="6309911"/>
            <a:ext cx="533400" cy="533400"/>
          </a:xfrm>
          <a:prstGeom prst="rect">
            <a:avLst/>
          </a:prstGeom>
          <a:noFill/>
          <a:ln w="9525">
            <a:noFill/>
            <a:miter lim="800000"/>
            <a:headEnd/>
            <a:tailEnd/>
          </a:ln>
        </p:spPr>
      </p:pic>
      <p:pic>
        <p:nvPicPr>
          <p:cNvPr id="23" name="Picture 2" descr="PFC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5745" y="6309911"/>
            <a:ext cx="1107055" cy="533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Monroe Office\Desktop\JAPAN\Hammamatsu-Presentation\AFOSR_and_ARO_Logos_transparent_backgroun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226" y="6191082"/>
            <a:ext cx="1378491" cy="685800"/>
          </a:xfrm>
          <a:prstGeom prst="rect">
            <a:avLst/>
          </a:prstGeom>
          <a:noFill/>
        </p:spPr>
      </p:pic>
      <p:grpSp>
        <p:nvGrpSpPr>
          <p:cNvPr id="45" name="Group 44"/>
          <p:cNvGrpSpPr/>
          <p:nvPr/>
        </p:nvGrpSpPr>
        <p:grpSpPr>
          <a:xfrm>
            <a:off x="2668400" y="2007224"/>
            <a:ext cx="4308321" cy="659776"/>
            <a:chOff x="4149879" y="3181820"/>
            <a:chExt cx="4308321" cy="659776"/>
          </a:xfrm>
        </p:grpSpPr>
        <p:sp>
          <p:nvSpPr>
            <p:cNvPr id="31" name="TextBox 30"/>
            <p:cNvSpPr txBox="1"/>
            <p:nvPr/>
          </p:nvSpPr>
          <p:spPr>
            <a:xfrm>
              <a:off x="4149879" y="3181820"/>
              <a:ext cx="1090811" cy="646331"/>
            </a:xfrm>
            <a:prstGeom prst="rect">
              <a:avLst/>
            </a:prstGeom>
            <a:noFill/>
          </p:spPr>
          <p:txBody>
            <a:bodyPr wrap="none" rtlCol="0">
              <a:spAutoFit/>
            </a:bodyPr>
            <a:lstStyle/>
            <a:p>
              <a:pPr algn="ctr"/>
              <a:r>
                <a:rPr lang="en-US" dirty="0" err="1" smtClean="0"/>
                <a:t>Shantanu</a:t>
              </a:r>
              <a:endParaRPr lang="en-US" dirty="0" smtClean="0"/>
            </a:p>
            <a:p>
              <a:pPr algn="ctr"/>
              <a:r>
                <a:rPr lang="en-US" dirty="0" err="1" smtClean="0"/>
                <a:t>Debnath</a:t>
              </a:r>
              <a:endParaRPr lang="en-US" dirty="0"/>
            </a:p>
          </p:txBody>
        </p:sp>
        <p:sp>
          <p:nvSpPr>
            <p:cNvPr id="34" name="TextBox 33"/>
            <p:cNvSpPr txBox="1"/>
            <p:nvPr/>
          </p:nvSpPr>
          <p:spPr>
            <a:xfrm>
              <a:off x="5319769" y="3195265"/>
              <a:ext cx="1143263" cy="646331"/>
            </a:xfrm>
            <a:prstGeom prst="rect">
              <a:avLst/>
            </a:prstGeom>
            <a:noFill/>
          </p:spPr>
          <p:txBody>
            <a:bodyPr wrap="none" rtlCol="0">
              <a:spAutoFit/>
            </a:bodyPr>
            <a:lstStyle/>
            <a:p>
              <a:pPr algn="ctr"/>
              <a:r>
                <a:rPr lang="en-US" dirty="0" smtClean="0"/>
                <a:t>Kevin</a:t>
              </a:r>
            </a:p>
            <a:p>
              <a:pPr algn="ctr"/>
              <a:r>
                <a:rPr lang="en-US" dirty="0" smtClean="0"/>
                <a:t>Landsman</a:t>
              </a:r>
              <a:endParaRPr lang="en-US" dirty="0"/>
            </a:p>
          </p:txBody>
        </p:sp>
        <p:sp>
          <p:nvSpPr>
            <p:cNvPr id="39" name="TextBox 38"/>
            <p:cNvSpPr txBox="1"/>
            <p:nvPr/>
          </p:nvSpPr>
          <p:spPr>
            <a:xfrm>
              <a:off x="6489664" y="3190780"/>
              <a:ext cx="628698" cy="369332"/>
            </a:xfrm>
            <a:prstGeom prst="rect">
              <a:avLst/>
            </a:prstGeom>
            <a:noFill/>
          </p:spPr>
          <p:txBody>
            <a:bodyPr wrap="none" rtlCol="0">
              <a:spAutoFit/>
            </a:bodyPr>
            <a:lstStyle/>
            <a:p>
              <a:pPr algn="ctr"/>
              <a:r>
                <a:rPr lang="en-US" dirty="0" smtClean="0"/>
                <a:t>NML</a:t>
              </a:r>
              <a:endParaRPr lang="en-US" dirty="0"/>
            </a:p>
          </p:txBody>
        </p:sp>
        <p:sp>
          <p:nvSpPr>
            <p:cNvPr id="41" name="TextBox 40"/>
            <p:cNvSpPr txBox="1"/>
            <p:nvPr/>
          </p:nvSpPr>
          <p:spPr>
            <a:xfrm>
              <a:off x="7498194" y="3195265"/>
              <a:ext cx="960006" cy="646331"/>
            </a:xfrm>
            <a:prstGeom prst="rect">
              <a:avLst/>
            </a:prstGeom>
            <a:noFill/>
          </p:spPr>
          <p:txBody>
            <a:bodyPr wrap="none" rtlCol="0">
              <a:spAutoFit/>
            </a:bodyPr>
            <a:lstStyle/>
            <a:p>
              <a:pPr algn="ctr"/>
              <a:r>
                <a:rPr lang="en-US" dirty="0" smtClean="0"/>
                <a:t>Caroline</a:t>
              </a:r>
            </a:p>
            <a:p>
              <a:pPr algn="ctr"/>
              <a:r>
                <a:rPr lang="en-US" dirty="0" err="1" smtClean="0"/>
                <a:t>Figgatt</a:t>
              </a:r>
              <a:endParaRPr lang="en-US" dirty="0"/>
            </a:p>
          </p:txBody>
        </p:sp>
      </p:grpSp>
      <p:sp>
        <p:nvSpPr>
          <p:cNvPr id="29" name="Rectangle 28"/>
          <p:cNvSpPr/>
          <p:nvPr/>
        </p:nvSpPr>
        <p:spPr>
          <a:xfrm>
            <a:off x="7849583" y="2020669"/>
            <a:ext cx="875111" cy="646331"/>
          </a:xfrm>
          <a:prstGeom prst="rect">
            <a:avLst/>
          </a:prstGeom>
        </p:spPr>
        <p:txBody>
          <a:bodyPr wrap="none">
            <a:spAutoFit/>
          </a:bodyPr>
          <a:lstStyle/>
          <a:p>
            <a:pPr algn="ctr"/>
            <a:r>
              <a:rPr lang="en-US" dirty="0" err="1" smtClean="0"/>
              <a:t>Daiwei</a:t>
            </a:r>
            <a:r>
              <a:rPr lang="en-US" dirty="0" smtClean="0"/>
              <a:t> </a:t>
            </a:r>
          </a:p>
          <a:p>
            <a:pPr algn="ctr"/>
            <a:r>
              <a:rPr lang="en-US" dirty="0" smtClean="0"/>
              <a:t>Zhu</a:t>
            </a:r>
          </a:p>
        </p:txBody>
      </p:sp>
      <p:sp>
        <p:nvSpPr>
          <p:cNvPr id="42" name="TextBox 41"/>
          <p:cNvSpPr txBox="1"/>
          <p:nvPr/>
        </p:nvSpPr>
        <p:spPr>
          <a:xfrm>
            <a:off x="1828800" y="4556118"/>
            <a:ext cx="1230914" cy="646331"/>
          </a:xfrm>
          <a:prstGeom prst="rect">
            <a:avLst/>
          </a:prstGeom>
          <a:noFill/>
        </p:spPr>
        <p:txBody>
          <a:bodyPr wrap="none" rtlCol="0">
            <a:spAutoFit/>
          </a:bodyPr>
          <a:lstStyle/>
          <a:p>
            <a:pPr algn="ctr"/>
            <a:r>
              <a:rPr lang="en-US" dirty="0" err="1" smtClean="0"/>
              <a:t>Alireza</a:t>
            </a:r>
            <a:r>
              <a:rPr lang="en-US" dirty="0" smtClean="0"/>
              <a:t> </a:t>
            </a:r>
            <a:r>
              <a:rPr lang="en-US" dirty="0" err="1" smtClean="0"/>
              <a:t>Seif</a:t>
            </a:r>
            <a:endParaRPr lang="en-US" dirty="0" smtClean="0"/>
          </a:p>
          <a:p>
            <a:pPr algn="ctr"/>
            <a:r>
              <a:rPr lang="en-US" dirty="0" smtClean="0"/>
              <a:t>(JQI)</a:t>
            </a:r>
            <a:endParaRPr lang="en-US" dirty="0"/>
          </a:p>
        </p:txBody>
      </p:sp>
      <p:sp>
        <p:nvSpPr>
          <p:cNvPr id="44" name="TextBox 43"/>
          <p:cNvSpPr txBox="1"/>
          <p:nvPr/>
        </p:nvSpPr>
        <p:spPr>
          <a:xfrm>
            <a:off x="-76200" y="4556118"/>
            <a:ext cx="1904999" cy="830997"/>
          </a:xfrm>
          <a:prstGeom prst="rect">
            <a:avLst/>
          </a:prstGeom>
          <a:noFill/>
        </p:spPr>
        <p:txBody>
          <a:bodyPr wrap="square" rtlCol="0">
            <a:spAutoFit/>
          </a:bodyPr>
          <a:lstStyle/>
          <a:p>
            <a:pPr algn="ctr"/>
            <a:r>
              <a:rPr lang="en-US" dirty="0" smtClean="0"/>
              <a:t>M. </a:t>
            </a:r>
            <a:r>
              <a:rPr lang="en-US" dirty="0" err="1" smtClean="0"/>
              <a:t>Hafezi</a:t>
            </a:r>
            <a:endParaRPr lang="en-US" dirty="0" smtClean="0"/>
          </a:p>
          <a:p>
            <a:pPr algn="ctr"/>
            <a:r>
              <a:rPr lang="en-US" dirty="0" smtClean="0"/>
              <a:t>(JQI)</a:t>
            </a:r>
          </a:p>
          <a:p>
            <a:endParaRPr lang="en-US" sz="1200" dirty="0"/>
          </a:p>
        </p:txBody>
      </p:sp>
      <p:pic>
        <p:nvPicPr>
          <p:cNvPr id="46" name="Picture 4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943601" y="2746965"/>
            <a:ext cx="1409709" cy="1663253"/>
          </a:xfrm>
          <a:prstGeom prst="rect">
            <a:avLst/>
          </a:prstGeom>
          <a:effectLst>
            <a:outerShdw blurRad="292100" dist="139700" dir="2700000" algn="tl" rotWithShape="0">
              <a:prstClr val="black">
                <a:alpha val="65000"/>
              </a:prstClr>
            </a:outerShdw>
          </a:effectLst>
        </p:spPr>
      </p:pic>
      <p:sp>
        <p:nvSpPr>
          <p:cNvPr id="47" name="TextBox 46"/>
          <p:cNvSpPr txBox="1"/>
          <p:nvPr/>
        </p:nvSpPr>
        <p:spPr>
          <a:xfrm>
            <a:off x="5657621" y="4494044"/>
            <a:ext cx="1962379" cy="646331"/>
          </a:xfrm>
          <a:prstGeom prst="rect">
            <a:avLst/>
          </a:prstGeom>
          <a:noFill/>
        </p:spPr>
        <p:txBody>
          <a:bodyPr wrap="square" rtlCol="0">
            <a:spAutoFit/>
          </a:bodyPr>
          <a:lstStyle/>
          <a:p>
            <a:pPr algn="ctr"/>
            <a:r>
              <a:rPr lang="en-US" dirty="0" err="1" smtClean="0"/>
              <a:t>Sonika</a:t>
            </a:r>
            <a:r>
              <a:rPr lang="en-US" dirty="0" smtClean="0"/>
              <a:t> </a:t>
            </a:r>
            <a:r>
              <a:rPr lang="en-US" dirty="0" err="1" smtClean="0"/>
              <a:t>Johri</a:t>
            </a:r>
            <a:r>
              <a:rPr lang="en-US" dirty="0" smtClean="0"/>
              <a:t> </a:t>
            </a:r>
          </a:p>
          <a:p>
            <a:pPr algn="ctr"/>
            <a:r>
              <a:rPr lang="en-US" dirty="0" smtClean="0"/>
              <a:t>(Intel)</a:t>
            </a:r>
            <a:endParaRPr lang="en-US"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92340" y="124663"/>
            <a:ext cx="1204705" cy="1878556"/>
          </a:xfrm>
          <a:prstGeom prst="rect">
            <a:avLst/>
          </a:prstGeom>
          <a:effectLst>
            <a:outerShdw blurRad="292100" dist="139700" dir="2700000" algn="tl" rotWithShape="0">
              <a:prstClr val="black">
                <a:alpha val="65000"/>
              </a:prstClr>
            </a:outerShdw>
          </a:effectLst>
        </p:spPr>
      </p:pic>
      <p:sp>
        <p:nvSpPr>
          <p:cNvPr id="35" name="TextBox 34"/>
          <p:cNvSpPr txBox="1"/>
          <p:nvPr/>
        </p:nvSpPr>
        <p:spPr>
          <a:xfrm>
            <a:off x="7344823" y="4519246"/>
            <a:ext cx="1962379" cy="646331"/>
          </a:xfrm>
          <a:prstGeom prst="rect">
            <a:avLst/>
          </a:prstGeom>
          <a:noFill/>
        </p:spPr>
        <p:txBody>
          <a:bodyPr wrap="square" rtlCol="0">
            <a:spAutoFit/>
          </a:bodyPr>
          <a:lstStyle/>
          <a:p>
            <a:pPr algn="ctr"/>
            <a:r>
              <a:rPr lang="en-US" dirty="0" smtClean="0"/>
              <a:t>Tim Hsieh</a:t>
            </a:r>
          </a:p>
          <a:p>
            <a:pPr algn="ctr"/>
            <a:r>
              <a:rPr lang="en-US" dirty="0" smtClean="0"/>
              <a:t>(Perimeter)</a:t>
            </a:r>
            <a:endParaRPr lang="en-US" dirty="0"/>
          </a:p>
        </p:txBody>
      </p:sp>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1694" y="2754924"/>
            <a:ext cx="1363329" cy="1661557"/>
          </a:xfrm>
          <a:prstGeom prst="rect">
            <a:avLst/>
          </a:prstGeom>
          <a:effectLst>
            <a:outerShdw blurRad="292100" dist="139700" dir="2700000" algn="tl" rotWithShape="0">
              <a:prstClr val="black">
                <a:alpha val="65000"/>
              </a:prstClr>
            </a:outerShdw>
          </a:effectLst>
        </p:spPr>
      </p:pic>
      <p:sp>
        <p:nvSpPr>
          <p:cNvPr id="37" name="TextBox 36"/>
          <p:cNvSpPr txBox="1"/>
          <p:nvPr/>
        </p:nvSpPr>
        <p:spPr>
          <a:xfrm>
            <a:off x="3246023" y="4329604"/>
            <a:ext cx="1101904" cy="923330"/>
          </a:xfrm>
          <a:prstGeom prst="rect">
            <a:avLst/>
          </a:prstGeom>
          <a:noFill/>
        </p:spPr>
        <p:txBody>
          <a:bodyPr wrap="none" rtlCol="0">
            <a:spAutoFit/>
          </a:bodyPr>
          <a:lstStyle/>
          <a:p>
            <a:pPr algn="ctr"/>
            <a:r>
              <a:rPr lang="en-US" dirty="0" smtClean="0"/>
              <a:t>Marcello </a:t>
            </a:r>
          </a:p>
          <a:p>
            <a:pPr algn="ctr"/>
            <a:r>
              <a:rPr lang="en-US" dirty="0" smtClean="0"/>
              <a:t>Benedetti</a:t>
            </a:r>
          </a:p>
          <a:p>
            <a:pPr algn="ctr"/>
            <a:r>
              <a:rPr lang="en-US" dirty="0" smtClean="0"/>
              <a:t>(UCL)</a:t>
            </a:r>
            <a:endParaRPr lang="en-US" dirty="0"/>
          </a:p>
        </p:txBody>
      </p:sp>
      <p:pic>
        <p:nvPicPr>
          <p:cNvPr id="7" name="Picture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9696739">
            <a:off x="1794811" y="2923124"/>
            <a:ext cx="1380092" cy="1380092"/>
          </a:xfrm>
          <a:prstGeom prst="rect">
            <a:avLst/>
          </a:prstGeom>
          <a:effectLst>
            <a:outerShdw blurRad="292100" dist="139700" dir="2700000" algn="tl" rotWithShape="0">
              <a:prstClr val="black">
                <a:alpha val="65000"/>
              </a:prstClr>
            </a:outerShdw>
          </a:effectLst>
        </p:spPr>
      </p:pic>
      <p:sp>
        <p:nvSpPr>
          <p:cNvPr id="48" name="TextBox 47"/>
          <p:cNvSpPr txBox="1"/>
          <p:nvPr/>
        </p:nvSpPr>
        <p:spPr>
          <a:xfrm>
            <a:off x="4404843" y="4572000"/>
            <a:ext cx="1565108" cy="923330"/>
          </a:xfrm>
          <a:prstGeom prst="rect">
            <a:avLst/>
          </a:prstGeom>
          <a:noFill/>
        </p:spPr>
        <p:txBody>
          <a:bodyPr wrap="none" rtlCol="0">
            <a:spAutoFit/>
          </a:bodyPr>
          <a:lstStyle/>
          <a:p>
            <a:pPr algn="ctr"/>
            <a:r>
              <a:rPr lang="en-US" dirty="0" smtClean="0"/>
              <a:t>Alejandro</a:t>
            </a:r>
          </a:p>
          <a:p>
            <a:pPr algn="ctr"/>
            <a:r>
              <a:rPr lang="en-US" dirty="0" err="1" smtClean="0"/>
              <a:t>Perdomo</a:t>
            </a:r>
            <a:r>
              <a:rPr lang="en-US" dirty="0" smtClean="0"/>
              <a:t>-Ortiz</a:t>
            </a:r>
          </a:p>
          <a:p>
            <a:pPr algn="ctr"/>
            <a:r>
              <a:rPr lang="en-US" dirty="0" smtClean="0"/>
              <a:t>(NASA)</a:t>
            </a:r>
            <a:endParaRPr lang="en-US" dirty="0"/>
          </a:p>
        </p:txBody>
      </p:sp>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86734" y="2743200"/>
            <a:ext cx="1028266" cy="1789945"/>
          </a:xfrm>
          <a:prstGeom prst="rect">
            <a:avLst/>
          </a:prstGeom>
          <a:effectLst>
            <a:outerShdw blurRad="292100" dist="139700" dir="2700000" algn="tl" rotWithShape="0">
              <a:prstClr val="black">
                <a:alpha val="65000"/>
              </a:prstClr>
            </a:outerShdw>
          </a:effectLst>
        </p:spPr>
      </p:pic>
      <p:pic>
        <p:nvPicPr>
          <p:cNvPr id="3" name="Picture 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592411" y="5380209"/>
            <a:ext cx="1028700" cy="1428750"/>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441343" y="88694"/>
            <a:ext cx="4943475" cy="1914525"/>
          </a:xfrm>
          <a:prstGeom prst="rect">
            <a:avLst/>
          </a:prstGeom>
          <a:ln>
            <a:noFill/>
          </a:ln>
          <a:effectLst>
            <a:outerShdw blurRad="292100" dist="139700" dir="2700000" algn="tl" rotWithShape="0">
              <a:srgbClr val="333333">
                <a:alpha val="65000"/>
              </a:srgbClr>
            </a:outerShdw>
          </a:effectLst>
        </p:spPr>
      </p:pic>
      <p:sp>
        <p:nvSpPr>
          <p:cNvPr id="32" name="TextBox 31"/>
          <p:cNvSpPr txBox="1"/>
          <p:nvPr/>
        </p:nvSpPr>
        <p:spPr>
          <a:xfrm>
            <a:off x="4575102" y="6136378"/>
            <a:ext cx="1462260" cy="646331"/>
          </a:xfrm>
          <a:prstGeom prst="rect">
            <a:avLst/>
          </a:prstGeom>
          <a:noFill/>
        </p:spPr>
        <p:txBody>
          <a:bodyPr wrap="none" rtlCol="0">
            <a:spAutoFit/>
          </a:bodyPr>
          <a:lstStyle/>
          <a:p>
            <a:pPr algn="ctr"/>
            <a:r>
              <a:rPr lang="en-US" dirty="0" smtClean="0"/>
              <a:t>Omar </a:t>
            </a:r>
            <a:r>
              <a:rPr lang="en-US" dirty="0" err="1" smtClean="0"/>
              <a:t>Shehab</a:t>
            </a:r>
            <a:endParaRPr lang="en-US" dirty="0" smtClean="0"/>
          </a:p>
          <a:p>
            <a:pPr algn="ctr"/>
            <a:r>
              <a:rPr lang="en-US" dirty="0" smtClean="0"/>
              <a:t>(</a:t>
            </a:r>
            <a:r>
              <a:rPr lang="en-US" dirty="0" err="1" smtClean="0"/>
              <a:t>IonQ</a:t>
            </a:r>
            <a:r>
              <a:rPr lang="en-US" dirty="0" smtClean="0"/>
              <a:t>)</a:t>
            </a:r>
            <a:endParaRPr lang="en-US" dirty="0"/>
          </a:p>
        </p:txBody>
      </p:sp>
      <p:pic>
        <p:nvPicPr>
          <p:cNvPr id="6" name="Picture 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01000" y="5280785"/>
            <a:ext cx="1040837" cy="1554204"/>
          </a:xfrm>
          <a:prstGeom prst="rect">
            <a:avLst/>
          </a:prstGeom>
        </p:spPr>
      </p:pic>
      <p:sp>
        <p:nvSpPr>
          <p:cNvPr id="36" name="TextBox 35"/>
          <p:cNvSpPr txBox="1"/>
          <p:nvPr/>
        </p:nvSpPr>
        <p:spPr>
          <a:xfrm>
            <a:off x="6477000" y="6136378"/>
            <a:ext cx="1584729" cy="646331"/>
          </a:xfrm>
          <a:prstGeom prst="rect">
            <a:avLst/>
          </a:prstGeom>
          <a:noFill/>
        </p:spPr>
        <p:txBody>
          <a:bodyPr wrap="none" rtlCol="0">
            <a:spAutoFit/>
          </a:bodyPr>
          <a:lstStyle/>
          <a:p>
            <a:pPr algn="ctr"/>
            <a:r>
              <a:rPr lang="en-US" dirty="0" err="1" smtClean="0"/>
              <a:t>Yunseong</a:t>
            </a:r>
            <a:r>
              <a:rPr lang="en-US" dirty="0" smtClean="0"/>
              <a:t> Nam</a:t>
            </a:r>
          </a:p>
          <a:p>
            <a:pPr algn="ctr"/>
            <a:r>
              <a:rPr lang="en-US" dirty="0" smtClean="0"/>
              <a:t>(</a:t>
            </a:r>
            <a:r>
              <a:rPr lang="en-US" dirty="0" err="1" smtClean="0"/>
              <a:t>IonQ</a:t>
            </a:r>
            <a:r>
              <a:rPr lang="en-US" dirty="0" smtClean="0"/>
              <a:t>)</a:t>
            </a:r>
            <a:endParaRPr lang="en-US" dirty="0"/>
          </a:p>
        </p:txBody>
      </p:sp>
      <p:pic>
        <p:nvPicPr>
          <p:cNvPr id="12" name="Picture 1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90227" y="2675997"/>
            <a:ext cx="1372639" cy="1784431"/>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24788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2" grpId="0"/>
      <p:bldP spid="44" grpId="0"/>
      <p:bldP spid="47" grpId="0"/>
      <p:bldP spid="35" grpId="0"/>
      <p:bldP spid="37" grpId="0"/>
      <p:bldP spid="48" grpId="0"/>
      <p:bldP spid="3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70405" y="1840540"/>
            <a:ext cx="2214442" cy="2537560"/>
            <a:chOff x="3751670" y="2318235"/>
            <a:chExt cx="2214442" cy="2537560"/>
          </a:xfrm>
        </p:grpSpPr>
        <p:grpSp>
          <p:nvGrpSpPr>
            <p:cNvPr id="8" name="Group 7"/>
            <p:cNvGrpSpPr/>
            <p:nvPr/>
          </p:nvGrpSpPr>
          <p:grpSpPr>
            <a:xfrm>
              <a:off x="3756637" y="2318235"/>
              <a:ext cx="2141424" cy="2537560"/>
              <a:chOff x="1239822" y="2031120"/>
              <a:chExt cx="2141424" cy="2537560"/>
            </a:xfrm>
          </p:grpSpPr>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4927" y="2637817"/>
                <a:ext cx="1292907" cy="1359065"/>
              </a:xfrm>
              <a:prstGeom prst="rect">
                <a:avLst/>
              </a:prstGeom>
            </p:spPr>
          </p:pic>
          <p:sp>
            <p:nvSpPr>
              <p:cNvPr id="196" name="Flowchart: Extract 195"/>
              <p:cNvSpPr/>
              <p:nvPr/>
            </p:nvSpPr>
            <p:spPr>
              <a:xfrm>
                <a:off x="2134328" y="4024379"/>
                <a:ext cx="375099" cy="420558"/>
              </a:xfrm>
              <a:prstGeom prst="flowChartExtra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197" name="Flowchart: Extract 196"/>
              <p:cNvSpPr/>
              <p:nvPr/>
            </p:nvSpPr>
            <p:spPr>
              <a:xfrm rot="10800000">
                <a:off x="2170047" y="2190750"/>
                <a:ext cx="375099" cy="420558"/>
              </a:xfrm>
              <a:prstGeom prst="flowChartExtra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198" name="Flowchart: Extract 197"/>
              <p:cNvSpPr/>
              <p:nvPr/>
            </p:nvSpPr>
            <p:spPr>
              <a:xfrm rot="5400000">
                <a:off x="1252698" y="3125036"/>
                <a:ext cx="420558" cy="375099"/>
              </a:xfrm>
              <a:prstGeom prst="flowChartExtra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199" name="Flowchart: Extract 198"/>
              <p:cNvSpPr/>
              <p:nvPr/>
            </p:nvSpPr>
            <p:spPr>
              <a:xfrm rot="16200000">
                <a:off x="2983418" y="3125035"/>
                <a:ext cx="420558" cy="375099"/>
              </a:xfrm>
              <a:prstGeom prst="flowChartExtra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200" name="TextBox 18"/>
              <p:cNvSpPr txBox="1">
                <a:spLocks noChangeArrowheads="1"/>
              </p:cNvSpPr>
              <p:nvPr/>
            </p:nvSpPr>
            <p:spPr bwMode="auto">
              <a:xfrm>
                <a:off x="2173583" y="2031120"/>
                <a:ext cx="3578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sz="3000" dirty="0">
                    <a:solidFill>
                      <a:prstClr val="white"/>
                    </a:solidFill>
                  </a:rPr>
                  <a:t>+</a:t>
                </a:r>
                <a:endParaRPr lang="en-US" sz="3000" b="0" dirty="0">
                  <a:solidFill>
                    <a:prstClr val="white"/>
                  </a:solidFill>
                </a:endParaRPr>
              </a:p>
            </p:txBody>
          </p:sp>
          <p:sp>
            <p:nvSpPr>
              <p:cNvPr id="201" name="TextBox 18"/>
              <p:cNvSpPr txBox="1">
                <a:spLocks noChangeArrowheads="1"/>
              </p:cNvSpPr>
              <p:nvPr/>
            </p:nvSpPr>
            <p:spPr bwMode="auto">
              <a:xfrm>
                <a:off x="2136419" y="4014682"/>
                <a:ext cx="3899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sz="3000" dirty="0">
                    <a:solidFill>
                      <a:prstClr val="white"/>
                    </a:solidFill>
                  </a:rPr>
                  <a:t>+</a:t>
                </a:r>
                <a:endParaRPr lang="en-US" sz="3000" b="0" dirty="0">
                  <a:solidFill>
                    <a:prstClr val="white"/>
                  </a:solidFill>
                </a:endParaRPr>
              </a:p>
            </p:txBody>
          </p:sp>
          <p:sp>
            <p:nvSpPr>
              <p:cNvPr id="202" name="TextBox 18"/>
              <p:cNvSpPr txBox="1">
                <a:spLocks noChangeArrowheads="1"/>
              </p:cNvSpPr>
              <p:nvPr/>
            </p:nvSpPr>
            <p:spPr bwMode="auto">
              <a:xfrm>
                <a:off x="1239822" y="3004633"/>
                <a:ext cx="1859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endParaRPr lang="en-US" sz="3000" b="0" dirty="0">
                  <a:solidFill>
                    <a:prstClr val="white"/>
                  </a:solidFill>
                </a:endParaRPr>
              </a:p>
            </p:txBody>
          </p:sp>
          <p:sp>
            <p:nvSpPr>
              <p:cNvPr id="203" name="TextBox 18"/>
              <p:cNvSpPr txBox="1">
                <a:spLocks noChangeArrowheads="1"/>
              </p:cNvSpPr>
              <p:nvPr/>
            </p:nvSpPr>
            <p:spPr bwMode="auto">
              <a:xfrm>
                <a:off x="3129548" y="3008138"/>
                <a:ext cx="1859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endParaRPr lang="en-US" sz="3000" b="0" dirty="0">
                  <a:solidFill>
                    <a:prstClr val="white"/>
                  </a:solidFill>
                </a:endParaRPr>
              </a:p>
            </p:txBody>
          </p:sp>
          <p:sp>
            <p:nvSpPr>
              <p:cNvPr id="204" name="Oval 203"/>
              <p:cNvSpPr/>
              <p:nvPr/>
            </p:nvSpPr>
            <p:spPr>
              <a:xfrm>
                <a:off x="2286295" y="3276533"/>
                <a:ext cx="71167" cy="816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1200" b="1">
                  <a:solidFill>
                    <a:prstClr val="white"/>
                  </a:solidFill>
                </a:endParaRPr>
              </a:p>
            </p:txBody>
          </p:sp>
          <p:sp>
            <p:nvSpPr>
              <p:cNvPr id="205" name="TextBox 18"/>
              <p:cNvSpPr txBox="1">
                <a:spLocks noChangeArrowheads="1"/>
              </p:cNvSpPr>
              <p:nvPr/>
            </p:nvSpPr>
            <p:spPr bwMode="auto">
              <a:xfrm>
                <a:off x="2199602" y="3187095"/>
                <a:ext cx="3244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sz="1000" dirty="0">
                    <a:solidFill>
                      <a:srgbClr val="FF0000"/>
                    </a:solidFill>
                  </a:rPr>
                  <a:t>+</a:t>
                </a:r>
                <a:endParaRPr lang="en-US" sz="1000" b="0" dirty="0">
                  <a:solidFill>
                    <a:srgbClr val="FF0000"/>
                  </a:solidFill>
                </a:endParaRPr>
              </a:p>
            </p:txBody>
          </p:sp>
        </p:grpSp>
        <p:sp>
          <p:nvSpPr>
            <p:cNvPr id="194" name="TextBox 18"/>
            <p:cNvSpPr txBox="1">
              <a:spLocks noChangeArrowheads="1"/>
            </p:cNvSpPr>
            <p:nvPr/>
          </p:nvSpPr>
          <p:spPr bwMode="auto">
            <a:xfrm>
              <a:off x="3751670" y="3313711"/>
              <a:ext cx="3578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sz="3000" dirty="0" smtClean="0">
                  <a:solidFill>
                    <a:prstClr val="white"/>
                  </a:solidFill>
                </a:rPr>
                <a:t>-</a:t>
              </a:r>
              <a:endParaRPr lang="en-US" sz="3000" b="0" dirty="0">
                <a:solidFill>
                  <a:prstClr val="white"/>
                </a:solidFill>
              </a:endParaRPr>
            </a:p>
          </p:txBody>
        </p:sp>
        <p:sp>
          <p:nvSpPr>
            <p:cNvPr id="208" name="TextBox 18"/>
            <p:cNvSpPr txBox="1">
              <a:spLocks noChangeArrowheads="1"/>
            </p:cNvSpPr>
            <p:nvPr/>
          </p:nvSpPr>
          <p:spPr bwMode="auto">
            <a:xfrm>
              <a:off x="5608263" y="3303453"/>
              <a:ext cx="3578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sz="3000" dirty="0" smtClean="0">
                  <a:solidFill>
                    <a:prstClr val="white"/>
                  </a:solidFill>
                </a:rPr>
                <a:t>-</a:t>
              </a:r>
              <a:endParaRPr lang="en-US" sz="3000" b="0" dirty="0">
                <a:solidFill>
                  <a:prstClr val="white"/>
                </a:solidFill>
              </a:endParaRPr>
            </a:p>
          </p:txBody>
        </p:sp>
      </p:grpSp>
      <p:sp>
        <p:nvSpPr>
          <p:cNvPr id="3075" name="Title 1"/>
          <p:cNvSpPr>
            <a:spLocks noGrp="1"/>
          </p:cNvSpPr>
          <p:nvPr>
            <p:ph type="ctrTitle" idx="4294967295"/>
          </p:nvPr>
        </p:nvSpPr>
        <p:spPr>
          <a:xfrm>
            <a:off x="0" y="0"/>
            <a:ext cx="9144000" cy="965200"/>
          </a:xfrm>
        </p:spPr>
        <p:txBody>
          <a:bodyPr/>
          <a:lstStyle/>
          <a:p>
            <a:pPr algn="l" eaLnBrk="1" hangingPunct="1"/>
            <a:r>
              <a:rPr lang="en-GB" altLang="en-US" sz="2800" b="1" dirty="0">
                <a:latin typeface="+mn-lt"/>
                <a:ea typeface="+mn-ea"/>
                <a:cs typeface="+mn-cs"/>
              </a:rPr>
              <a:t>Ion traps (</a:t>
            </a:r>
            <a:r>
              <a:rPr lang="en-GB" altLang="en-US" sz="2800" b="1" dirty="0" smtClean="0">
                <a:latin typeface="+mn-lt"/>
                <a:ea typeface="+mn-ea"/>
                <a:cs typeface="+mn-cs"/>
              </a:rPr>
              <a:t>reality)</a:t>
            </a:r>
            <a:endParaRPr lang="en-GB" altLang="en-US" sz="2800" b="1" dirty="0">
              <a:latin typeface="+mn-lt"/>
              <a:ea typeface="+mn-ea"/>
              <a:cs typeface="+mn-cs"/>
            </a:endParaRPr>
          </a:p>
        </p:txBody>
      </p:sp>
      <p:sp>
        <p:nvSpPr>
          <p:cNvPr id="3077" name="Text Box 12"/>
          <p:cNvSpPr txBox="1">
            <a:spLocks noChangeArrowheads="1"/>
          </p:cNvSpPr>
          <p:nvPr/>
        </p:nvSpPr>
        <p:spPr bwMode="auto">
          <a:xfrm>
            <a:off x="0" y="6530975"/>
            <a:ext cx="55054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GB" altLang="en-US" sz="1600" b="0" dirty="0" smtClean="0"/>
              <a:t>Wolfgang Paul (Nobel Prize 1989)</a:t>
            </a:r>
            <a:endParaRPr lang="en-GB" altLang="en-US" sz="1600" b="0" dirty="0"/>
          </a:p>
        </p:txBody>
      </p:sp>
      <p:sp>
        <p:nvSpPr>
          <p:cNvPr id="39" name="TextBox 17"/>
          <p:cNvSpPr txBox="1">
            <a:spLocks noChangeArrowheads="1"/>
          </p:cNvSpPr>
          <p:nvPr/>
        </p:nvSpPr>
        <p:spPr bwMode="auto">
          <a:xfrm>
            <a:off x="533400" y="1347837"/>
            <a:ext cx="80951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altLang="en-US" sz="1800" dirty="0" smtClean="0"/>
              <a:t>The linear Paul trap </a:t>
            </a:r>
            <a:r>
              <a:rPr lang="en-US" altLang="en-US" sz="1800" b="0" dirty="0"/>
              <a:t>– </a:t>
            </a:r>
            <a:r>
              <a:rPr lang="en-US" altLang="en-US" sz="1800" b="0" dirty="0" smtClean="0"/>
              <a:t>dynamic confinement in electric RF </a:t>
            </a:r>
            <a:r>
              <a:rPr lang="en-US" altLang="en-US" sz="1800" b="0" dirty="0" err="1" smtClean="0"/>
              <a:t>quadrupole</a:t>
            </a:r>
            <a:r>
              <a:rPr lang="en-US" altLang="en-US" sz="1800" b="0" dirty="0" smtClean="0"/>
              <a:t> + DC potential</a:t>
            </a:r>
            <a:endParaRPr lang="en-US" altLang="en-US" sz="1800" b="0" dirty="0"/>
          </a:p>
        </p:txBody>
      </p:sp>
      <p:pic>
        <p:nvPicPr>
          <p:cNvPr id="193" name="Picture 192" descr="stillionshort"/>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0017" y="2401727"/>
            <a:ext cx="1164806" cy="1164806"/>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06"/>
          <p:cNvPicPr>
            <a:picLocks noChangeAspect="1" noChangeArrowheads="1"/>
          </p:cNvPicPr>
          <p:nvPr/>
        </p:nvPicPr>
        <p:blipFill>
          <a:blip r:embed="rId5" cstate="email">
            <a:extLst>
              <a:ext uri="{28A0092B-C50C-407E-A947-70E740481C1C}">
                <a14:useLocalDpi xmlns:a14="http://schemas.microsoft.com/office/drawing/2010/main"/>
              </a:ext>
            </a:extLst>
          </a:blip>
          <a:srcRect t="5486" r="6451"/>
          <a:stretch>
            <a:fillRect/>
          </a:stretch>
        </p:blipFill>
        <p:spPr bwMode="auto">
          <a:xfrm>
            <a:off x="1204383" y="2617376"/>
            <a:ext cx="2209804"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865596" y="2182740"/>
            <a:ext cx="1322397" cy="1545078"/>
            <a:chOff x="2349149" y="4698816"/>
            <a:chExt cx="1322397" cy="1545078"/>
          </a:xfrm>
        </p:grpSpPr>
        <p:sp>
          <p:nvSpPr>
            <p:cNvPr id="113" name="AutoShape 108"/>
            <p:cNvSpPr>
              <a:spLocks noChangeArrowheads="1"/>
            </p:cNvSpPr>
            <p:nvPr/>
          </p:nvSpPr>
          <p:spPr bwMode="auto">
            <a:xfrm rot="12700512">
              <a:off x="2689983" y="5481894"/>
              <a:ext cx="152400" cy="762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33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09" name="Line 27"/>
            <p:cNvSpPr>
              <a:spLocks noChangeShapeType="1"/>
            </p:cNvSpPr>
            <p:nvPr/>
          </p:nvSpPr>
          <p:spPr bwMode="auto">
            <a:xfrm flipV="1">
              <a:off x="3316542" y="4698816"/>
              <a:ext cx="152400" cy="228600"/>
            </a:xfrm>
            <a:prstGeom prst="line">
              <a:avLst/>
            </a:prstGeom>
            <a:noFill/>
            <a:ln w="762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11" name="Freeform 110"/>
            <p:cNvSpPr>
              <a:spLocks/>
            </p:cNvSpPr>
            <p:nvPr/>
          </p:nvSpPr>
          <p:spPr bwMode="auto">
            <a:xfrm>
              <a:off x="2961098" y="5434723"/>
              <a:ext cx="100013" cy="85725"/>
            </a:xfrm>
            <a:custGeom>
              <a:avLst/>
              <a:gdLst>
                <a:gd name="T0" fmla="*/ 0 w 63"/>
                <a:gd name="T1" fmla="*/ 27 h 54"/>
                <a:gd name="T2" fmla="*/ 14 w 63"/>
                <a:gd name="T3" fmla="*/ 7 h 54"/>
                <a:gd name="T4" fmla="*/ 63 w 63"/>
                <a:gd name="T5" fmla="*/ 0 h 54"/>
                <a:gd name="T6" fmla="*/ 35 w 63"/>
                <a:gd name="T7" fmla="*/ 54 h 54"/>
                <a:gd name="T8" fmla="*/ 0 w 63"/>
                <a:gd name="T9" fmla="*/ 27 h 54"/>
              </a:gdLst>
              <a:ahLst/>
              <a:cxnLst>
                <a:cxn ang="0">
                  <a:pos x="T0" y="T1"/>
                </a:cxn>
                <a:cxn ang="0">
                  <a:pos x="T2" y="T3"/>
                </a:cxn>
                <a:cxn ang="0">
                  <a:pos x="T4" y="T5"/>
                </a:cxn>
                <a:cxn ang="0">
                  <a:pos x="T6" y="T7"/>
                </a:cxn>
                <a:cxn ang="0">
                  <a:pos x="T8" y="T9"/>
                </a:cxn>
              </a:cxnLst>
              <a:rect l="0" t="0" r="r" b="b"/>
              <a:pathLst>
                <a:path w="63" h="54">
                  <a:moveTo>
                    <a:pt x="0" y="27"/>
                  </a:moveTo>
                  <a:lnTo>
                    <a:pt x="14" y="7"/>
                  </a:lnTo>
                  <a:lnTo>
                    <a:pt x="63" y="0"/>
                  </a:lnTo>
                  <a:lnTo>
                    <a:pt x="35" y="54"/>
                  </a:lnTo>
                  <a:lnTo>
                    <a:pt x="0" y="27"/>
                  </a:lnTo>
                  <a:close/>
                </a:path>
              </a:pathLst>
            </a:custGeom>
            <a:solidFill>
              <a:srgbClr val="3333CC"/>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nvGrpSpPr>
            <p:cNvPr id="116" name="Group 115"/>
            <p:cNvGrpSpPr>
              <a:grpSpLocks/>
            </p:cNvGrpSpPr>
            <p:nvPr/>
          </p:nvGrpSpPr>
          <p:grpSpPr bwMode="auto">
            <a:xfrm rot="20198666" flipH="1">
              <a:off x="2364656" y="5610004"/>
              <a:ext cx="502477" cy="93014"/>
              <a:chOff x="230" y="2354"/>
              <a:chExt cx="2064" cy="293"/>
            </a:xfrm>
          </p:grpSpPr>
          <p:grpSp>
            <p:nvGrpSpPr>
              <p:cNvPr id="183" name="Group 182"/>
              <p:cNvGrpSpPr>
                <a:grpSpLocks/>
              </p:cNvGrpSpPr>
              <p:nvPr/>
            </p:nvGrpSpPr>
            <p:grpSpPr bwMode="auto">
              <a:xfrm>
                <a:off x="1382" y="2354"/>
                <a:ext cx="576" cy="288"/>
                <a:chOff x="230" y="2354"/>
                <a:chExt cx="576" cy="288"/>
              </a:xfrm>
            </p:grpSpPr>
            <p:sp>
              <p:nvSpPr>
                <p:cNvPr id="191" name="Freeform 190"/>
                <p:cNvSpPr>
                  <a:spLocks/>
                </p:cNvSpPr>
                <p:nvPr/>
              </p:nvSpPr>
              <p:spPr bwMode="auto">
                <a:xfrm flipV="1">
                  <a:off x="518" y="249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92" name="Freeform 191"/>
                <p:cNvSpPr>
                  <a:spLocks/>
                </p:cNvSpPr>
                <p:nvPr/>
              </p:nvSpPr>
              <p:spPr bwMode="auto">
                <a:xfrm>
                  <a:off x="230" y="235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84" name="Group 183"/>
              <p:cNvGrpSpPr>
                <a:grpSpLocks/>
              </p:cNvGrpSpPr>
              <p:nvPr/>
            </p:nvGrpSpPr>
            <p:grpSpPr bwMode="auto">
              <a:xfrm>
                <a:off x="230" y="2354"/>
                <a:ext cx="575" cy="290"/>
                <a:chOff x="230" y="2354"/>
                <a:chExt cx="575" cy="290"/>
              </a:xfrm>
            </p:grpSpPr>
            <p:sp>
              <p:nvSpPr>
                <p:cNvPr id="189" name="Freeform 188"/>
                <p:cNvSpPr>
                  <a:spLocks/>
                </p:cNvSpPr>
                <p:nvPr/>
              </p:nvSpPr>
              <p:spPr bwMode="auto">
                <a:xfrm flipV="1">
                  <a:off x="517" y="2500"/>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90" name="Freeform 189"/>
                <p:cNvSpPr>
                  <a:spLocks/>
                </p:cNvSpPr>
                <p:nvPr/>
              </p:nvSpPr>
              <p:spPr bwMode="auto">
                <a:xfrm>
                  <a:off x="230" y="235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85" name="Group 184"/>
              <p:cNvGrpSpPr>
                <a:grpSpLocks/>
              </p:cNvGrpSpPr>
              <p:nvPr/>
            </p:nvGrpSpPr>
            <p:grpSpPr bwMode="auto">
              <a:xfrm>
                <a:off x="806" y="2354"/>
                <a:ext cx="580" cy="293"/>
                <a:chOff x="230" y="2354"/>
                <a:chExt cx="580" cy="293"/>
              </a:xfrm>
            </p:grpSpPr>
            <p:sp>
              <p:nvSpPr>
                <p:cNvPr id="187" name="Freeform 186"/>
                <p:cNvSpPr>
                  <a:spLocks/>
                </p:cNvSpPr>
                <p:nvPr/>
              </p:nvSpPr>
              <p:spPr bwMode="auto">
                <a:xfrm flipV="1">
                  <a:off x="522" y="2503"/>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88" name="Freeform 187"/>
                <p:cNvSpPr>
                  <a:spLocks/>
                </p:cNvSpPr>
                <p:nvPr/>
              </p:nvSpPr>
              <p:spPr bwMode="auto">
                <a:xfrm>
                  <a:off x="230" y="235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186" name="Line 41"/>
              <p:cNvSpPr>
                <a:spLocks noChangeShapeType="1"/>
              </p:cNvSpPr>
              <p:nvPr/>
            </p:nvSpPr>
            <p:spPr bwMode="auto">
              <a:xfrm>
                <a:off x="1958" y="2498"/>
                <a:ext cx="336" cy="0"/>
              </a:xfrm>
              <a:prstGeom prst="line">
                <a:avLst/>
              </a:prstGeom>
              <a:noFill/>
              <a:ln w="19050">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17" name="Group 116"/>
            <p:cNvGrpSpPr>
              <a:grpSpLocks/>
            </p:cNvGrpSpPr>
            <p:nvPr/>
          </p:nvGrpSpPr>
          <p:grpSpPr bwMode="auto">
            <a:xfrm rot="1460213" flipH="1">
              <a:off x="2349149" y="5231773"/>
              <a:ext cx="502477" cy="92055"/>
              <a:chOff x="240" y="2784"/>
              <a:chExt cx="2064" cy="288"/>
            </a:xfrm>
          </p:grpSpPr>
          <p:grpSp>
            <p:nvGrpSpPr>
              <p:cNvPr id="173" name="Group 172"/>
              <p:cNvGrpSpPr>
                <a:grpSpLocks/>
              </p:cNvGrpSpPr>
              <p:nvPr/>
            </p:nvGrpSpPr>
            <p:grpSpPr bwMode="auto">
              <a:xfrm>
                <a:off x="1392" y="2784"/>
                <a:ext cx="576" cy="288"/>
                <a:chOff x="240" y="2784"/>
                <a:chExt cx="576" cy="288"/>
              </a:xfrm>
            </p:grpSpPr>
            <p:sp>
              <p:nvSpPr>
                <p:cNvPr id="181" name="Freeform 180"/>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82" name="Freeform 181"/>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74" name="Group 173"/>
              <p:cNvGrpSpPr>
                <a:grpSpLocks/>
              </p:cNvGrpSpPr>
              <p:nvPr/>
            </p:nvGrpSpPr>
            <p:grpSpPr bwMode="auto">
              <a:xfrm>
                <a:off x="240" y="2784"/>
                <a:ext cx="576" cy="288"/>
                <a:chOff x="240" y="2784"/>
                <a:chExt cx="576" cy="288"/>
              </a:xfrm>
            </p:grpSpPr>
            <p:sp>
              <p:nvSpPr>
                <p:cNvPr id="179" name="Freeform 178"/>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80" name="Freeform 179"/>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75" name="Group 174"/>
              <p:cNvGrpSpPr>
                <a:grpSpLocks/>
              </p:cNvGrpSpPr>
              <p:nvPr/>
            </p:nvGrpSpPr>
            <p:grpSpPr bwMode="auto">
              <a:xfrm>
                <a:off x="816" y="2784"/>
                <a:ext cx="576" cy="288"/>
                <a:chOff x="240" y="2784"/>
                <a:chExt cx="576" cy="288"/>
              </a:xfrm>
            </p:grpSpPr>
            <p:sp>
              <p:nvSpPr>
                <p:cNvPr id="177" name="Freeform 176"/>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78" name="Freeform 177"/>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176" name="Line 52"/>
              <p:cNvSpPr>
                <a:spLocks noChangeShapeType="1"/>
              </p:cNvSpPr>
              <p:nvPr/>
            </p:nvSpPr>
            <p:spPr bwMode="auto">
              <a:xfrm>
                <a:off x="1968" y="2928"/>
                <a:ext cx="336" cy="0"/>
              </a:xfrm>
              <a:prstGeom prst="line">
                <a:avLst/>
              </a:prstGeom>
              <a:noFill/>
              <a:ln w="19050">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18" name="Group 117"/>
            <p:cNvGrpSpPr>
              <a:grpSpLocks/>
            </p:cNvGrpSpPr>
            <p:nvPr/>
          </p:nvGrpSpPr>
          <p:grpSpPr bwMode="auto">
            <a:xfrm rot="5400000" flipV="1">
              <a:off x="2709157" y="5899683"/>
              <a:ext cx="552330" cy="83746"/>
              <a:chOff x="240" y="2784"/>
              <a:chExt cx="2064" cy="288"/>
            </a:xfrm>
          </p:grpSpPr>
          <p:grpSp>
            <p:nvGrpSpPr>
              <p:cNvPr id="163" name="Group 162"/>
              <p:cNvGrpSpPr>
                <a:grpSpLocks/>
              </p:cNvGrpSpPr>
              <p:nvPr/>
            </p:nvGrpSpPr>
            <p:grpSpPr bwMode="auto">
              <a:xfrm>
                <a:off x="1392" y="2784"/>
                <a:ext cx="576" cy="288"/>
                <a:chOff x="240" y="2784"/>
                <a:chExt cx="576" cy="288"/>
              </a:xfrm>
            </p:grpSpPr>
            <p:sp>
              <p:nvSpPr>
                <p:cNvPr id="171" name="Freeform 170"/>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72" name="Freeform 171"/>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64" name="Group 163"/>
              <p:cNvGrpSpPr>
                <a:grpSpLocks/>
              </p:cNvGrpSpPr>
              <p:nvPr/>
            </p:nvGrpSpPr>
            <p:grpSpPr bwMode="auto">
              <a:xfrm>
                <a:off x="240" y="2784"/>
                <a:ext cx="576" cy="288"/>
                <a:chOff x="240" y="2784"/>
                <a:chExt cx="576" cy="288"/>
              </a:xfrm>
            </p:grpSpPr>
            <p:sp>
              <p:nvSpPr>
                <p:cNvPr id="169" name="Freeform 168"/>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70" name="Freeform 169"/>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65" name="Group 164"/>
              <p:cNvGrpSpPr>
                <a:grpSpLocks/>
              </p:cNvGrpSpPr>
              <p:nvPr/>
            </p:nvGrpSpPr>
            <p:grpSpPr bwMode="auto">
              <a:xfrm>
                <a:off x="816" y="2784"/>
                <a:ext cx="576" cy="288"/>
                <a:chOff x="240" y="2784"/>
                <a:chExt cx="576" cy="288"/>
              </a:xfrm>
            </p:grpSpPr>
            <p:sp>
              <p:nvSpPr>
                <p:cNvPr id="167" name="Freeform 166"/>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68" name="Freeform 167"/>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166" name="Line 63"/>
              <p:cNvSpPr>
                <a:spLocks noChangeShapeType="1"/>
              </p:cNvSpPr>
              <p:nvPr/>
            </p:nvSpPr>
            <p:spPr bwMode="auto">
              <a:xfrm>
                <a:off x="1968" y="2928"/>
                <a:ext cx="336" cy="0"/>
              </a:xfrm>
              <a:prstGeom prst="line">
                <a:avLst/>
              </a:prstGeom>
              <a:noFill/>
              <a:ln w="19050">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19" name="Group 118"/>
            <p:cNvGrpSpPr>
              <a:grpSpLocks/>
            </p:cNvGrpSpPr>
            <p:nvPr/>
          </p:nvGrpSpPr>
          <p:grpSpPr bwMode="auto">
            <a:xfrm rot="20139787">
              <a:off x="3133854" y="5181885"/>
              <a:ext cx="502477" cy="92055"/>
              <a:chOff x="240" y="2784"/>
              <a:chExt cx="2064" cy="288"/>
            </a:xfrm>
          </p:grpSpPr>
          <p:grpSp>
            <p:nvGrpSpPr>
              <p:cNvPr id="153" name="Group 152"/>
              <p:cNvGrpSpPr>
                <a:grpSpLocks/>
              </p:cNvGrpSpPr>
              <p:nvPr/>
            </p:nvGrpSpPr>
            <p:grpSpPr bwMode="auto">
              <a:xfrm>
                <a:off x="1392" y="2784"/>
                <a:ext cx="576" cy="288"/>
                <a:chOff x="240" y="2784"/>
                <a:chExt cx="576" cy="288"/>
              </a:xfrm>
            </p:grpSpPr>
            <p:sp>
              <p:nvSpPr>
                <p:cNvPr id="161" name="Freeform 160"/>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62" name="Freeform 161"/>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54" name="Group 153"/>
              <p:cNvGrpSpPr>
                <a:grpSpLocks/>
              </p:cNvGrpSpPr>
              <p:nvPr/>
            </p:nvGrpSpPr>
            <p:grpSpPr bwMode="auto">
              <a:xfrm>
                <a:off x="240" y="2784"/>
                <a:ext cx="576" cy="288"/>
                <a:chOff x="240" y="2784"/>
                <a:chExt cx="576" cy="288"/>
              </a:xfrm>
            </p:grpSpPr>
            <p:sp>
              <p:nvSpPr>
                <p:cNvPr id="159" name="Freeform 158"/>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60" name="Freeform 159"/>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55" name="Group 154"/>
              <p:cNvGrpSpPr>
                <a:grpSpLocks/>
              </p:cNvGrpSpPr>
              <p:nvPr/>
            </p:nvGrpSpPr>
            <p:grpSpPr bwMode="auto">
              <a:xfrm>
                <a:off x="816" y="2784"/>
                <a:ext cx="576" cy="288"/>
                <a:chOff x="240" y="2784"/>
                <a:chExt cx="576" cy="288"/>
              </a:xfrm>
            </p:grpSpPr>
            <p:sp>
              <p:nvSpPr>
                <p:cNvPr id="157" name="Freeform 156"/>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58" name="Freeform 157"/>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156" name="Line 74"/>
              <p:cNvSpPr>
                <a:spLocks noChangeShapeType="1"/>
              </p:cNvSpPr>
              <p:nvPr/>
            </p:nvSpPr>
            <p:spPr bwMode="auto">
              <a:xfrm>
                <a:off x="1968" y="2928"/>
                <a:ext cx="336" cy="0"/>
              </a:xfrm>
              <a:prstGeom prst="line">
                <a:avLst/>
              </a:prstGeom>
              <a:noFill/>
              <a:ln w="19050">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20" name="Group 119"/>
            <p:cNvGrpSpPr>
              <a:grpSpLocks/>
            </p:cNvGrpSpPr>
            <p:nvPr/>
          </p:nvGrpSpPr>
          <p:grpSpPr bwMode="auto">
            <a:xfrm rot="1401334">
              <a:off x="3116626" y="5709357"/>
              <a:ext cx="502477" cy="92055"/>
              <a:chOff x="240" y="2784"/>
              <a:chExt cx="2064" cy="288"/>
            </a:xfrm>
          </p:grpSpPr>
          <p:grpSp>
            <p:nvGrpSpPr>
              <p:cNvPr id="143" name="Group 142"/>
              <p:cNvGrpSpPr>
                <a:grpSpLocks/>
              </p:cNvGrpSpPr>
              <p:nvPr/>
            </p:nvGrpSpPr>
            <p:grpSpPr bwMode="auto">
              <a:xfrm>
                <a:off x="1392" y="2784"/>
                <a:ext cx="576" cy="288"/>
                <a:chOff x="240" y="2784"/>
                <a:chExt cx="576" cy="288"/>
              </a:xfrm>
            </p:grpSpPr>
            <p:sp>
              <p:nvSpPr>
                <p:cNvPr id="151" name="Freeform 150"/>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52" name="Freeform 151"/>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44" name="Group 143"/>
              <p:cNvGrpSpPr>
                <a:grpSpLocks/>
              </p:cNvGrpSpPr>
              <p:nvPr/>
            </p:nvGrpSpPr>
            <p:grpSpPr bwMode="auto">
              <a:xfrm>
                <a:off x="240" y="2784"/>
                <a:ext cx="576" cy="288"/>
                <a:chOff x="240" y="2784"/>
                <a:chExt cx="576" cy="288"/>
              </a:xfrm>
            </p:grpSpPr>
            <p:sp>
              <p:nvSpPr>
                <p:cNvPr id="149" name="Freeform 148"/>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50" name="Freeform 149"/>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45" name="Group 144"/>
              <p:cNvGrpSpPr>
                <a:grpSpLocks/>
              </p:cNvGrpSpPr>
              <p:nvPr/>
            </p:nvGrpSpPr>
            <p:grpSpPr bwMode="auto">
              <a:xfrm>
                <a:off x="816" y="2784"/>
                <a:ext cx="576" cy="288"/>
                <a:chOff x="240" y="2784"/>
                <a:chExt cx="576" cy="288"/>
              </a:xfrm>
            </p:grpSpPr>
            <p:sp>
              <p:nvSpPr>
                <p:cNvPr id="147" name="Freeform 146"/>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48" name="Freeform 147"/>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146" name="Line 85"/>
              <p:cNvSpPr>
                <a:spLocks noChangeShapeType="1"/>
              </p:cNvSpPr>
              <p:nvPr/>
            </p:nvSpPr>
            <p:spPr bwMode="auto">
              <a:xfrm>
                <a:off x="1968" y="2928"/>
                <a:ext cx="336" cy="0"/>
              </a:xfrm>
              <a:prstGeom prst="line">
                <a:avLst/>
              </a:prstGeom>
              <a:noFill/>
              <a:ln w="19050">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21" name="Group 120"/>
            <p:cNvGrpSpPr>
              <a:grpSpLocks/>
            </p:cNvGrpSpPr>
            <p:nvPr/>
          </p:nvGrpSpPr>
          <p:grpSpPr bwMode="auto">
            <a:xfrm>
              <a:off x="3169069" y="5477585"/>
              <a:ext cx="502477" cy="92055"/>
              <a:chOff x="240" y="2784"/>
              <a:chExt cx="2064" cy="288"/>
            </a:xfrm>
          </p:grpSpPr>
          <p:grpSp>
            <p:nvGrpSpPr>
              <p:cNvPr id="133" name="Group 132"/>
              <p:cNvGrpSpPr>
                <a:grpSpLocks/>
              </p:cNvGrpSpPr>
              <p:nvPr/>
            </p:nvGrpSpPr>
            <p:grpSpPr bwMode="auto">
              <a:xfrm>
                <a:off x="1392" y="2784"/>
                <a:ext cx="576" cy="288"/>
                <a:chOff x="240" y="2784"/>
                <a:chExt cx="576" cy="288"/>
              </a:xfrm>
            </p:grpSpPr>
            <p:sp>
              <p:nvSpPr>
                <p:cNvPr id="141" name="Freeform 140"/>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42" name="Freeform 141"/>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34" name="Group 133"/>
              <p:cNvGrpSpPr>
                <a:grpSpLocks/>
              </p:cNvGrpSpPr>
              <p:nvPr/>
            </p:nvGrpSpPr>
            <p:grpSpPr bwMode="auto">
              <a:xfrm>
                <a:off x="240" y="2784"/>
                <a:ext cx="576" cy="288"/>
                <a:chOff x="240" y="2784"/>
                <a:chExt cx="576" cy="288"/>
              </a:xfrm>
            </p:grpSpPr>
            <p:sp>
              <p:nvSpPr>
                <p:cNvPr id="139" name="Freeform 138"/>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40" name="Freeform 139"/>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35" name="Group 134"/>
              <p:cNvGrpSpPr>
                <a:grpSpLocks/>
              </p:cNvGrpSpPr>
              <p:nvPr/>
            </p:nvGrpSpPr>
            <p:grpSpPr bwMode="auto">
              <a:xfrm>
                <a:off x="816" y="2784"/>
                <a:ext cx="576" cy="288"/>
                <a:chOff x="240" y="2784"/>
                <a:chExt cx="576" cy="288"/>
              </a:xfrm>
            </p:grpSpPr>
            <p:sp>
              <p:nvSpPr>
                <p:cNvPr id="137" name="Freeform 136"/>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38" name="Freeform 137"/>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136" name="Line 96"/>
              <p:cNvSpPr>
                <a:spLocks noChangeShapeType="1"/>
              </p:cNvSpPr>
              <p:nvPr/>
            </p:nvSpPr>
            <p:spPr bwMode="auto">
              <a:xfrm>
                <a:off x="1968" y="2928"/>
                <a:ext cx="336" cy="0"/>
              </a:xfrm>
              <a:prstGeom prst="line">
                <a:avLst/>
              </a:prstGeom>
              <a:noFill/>
              <a:ln w="19050">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22" name="Group 121"/>
            <p:cNvGrpSpPr>
              <a:grpSpLocks/>
            </p:cNvGrpSpPr>
            <p:nvPr/>
          </p:nvGrpSpPr>
          <p:grpSpPr bwMode="auto">
            <a:xfrm rot="16200000">
              <a:off x="2711669" y="5023647"/>
              <a:ext cx="552330" cy="83746"/>
              <a:chOff x="240" y="2784"/>
              <a:chExt cx="2064" cy="288"/>
            </a:xfrm>
          </p:grpSpPr>
          <p:grpSp>
            <p:nvGrpSpPr>
              <p:cNvPr id="123" name="Group 122"/>
              <p:cNvGrpSpPr>
                <a:grpSpLocks/>
              </p:cNvGrpSpPr>
              <p:nvPr/>
            </p:nvGrpSpPr>
            <p:grpSpPr bwMode="auto">
              <a:xfrm>
                <a:off x="1392" y="2784"/>
                <a:ext cx="576" cy="288"/>
                <a:chOff x="240" y="2784"/>
                <a:chExt cx="576" cy="288"/>
              </a:xfrm>
            </p:grpSpPr>
            <p:sp>
              <p:nvSpPr>
                <p:cNvPr id="131" name="Freeform 130"/>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32" name="Freeform 131"/>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24" name="Group 123"/>
              <p:cNvGrpSpPr>
                <a:grpSpLocks/>
              </p:cNvGrpSpPr>
              <p:nvPr/>
            </p:nvGrpSpPr>
            <p:grpSpPr bwMode="auto">
              <a:xfrm>
                <a:off x="240" y="2784"/>
                <a:ext cx="576" cy="288"/>
                <a:chOff x="240" y="2784"/>
                <a:chExt cx="576" cy="288"/>
              </a:xfrm>
            </p:grpSpPr>
            <p:sp>
              <p:nvSpPr>
                <p:cNvPr id="129" name="Freeform 128"/>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30" name="Freeform 129"/>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grpSp>
            <p:nvGrpSpPr>
              <p:cNvPr id="125" name="Group 124"/>
              <p:cNvGrpSpPr>
                <a:grpSpLocks/>
              </p:cNvGrpSpPr>
              <p:nvPr/>
            </p:nvGrpSpPr>
            <p:grpSpPr bwMode="auto">
              <a:xfrm>
                <a:off x="816" y="2784"/>
                <a:ext cx="576" cy="288"/>
                <a:chOff x="240" y="2784"/>
                <a:chExt cx="576" cy="288"/>
              </a:xfrm>
            </p:grpSpPr>
            <p:sp>
              <p:nvSpPr>
                <p:cNvPr id="127" name="Freeform 126"/>
                <p:cNvSpPr>
                  <a:spLocks/>
                </p:cNvSpPr>
                <p:nvPr/>
              </p:nvSpPr>
              <p:spPr bwMode="auto">
                <a:xfrm flipV="1">
                  <a:off x="528" y="2928"/>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128" name="Freeform 127"/>
                <p:cNvSpPr>
                  <a:spLocks/>
                </p:cNvSpPr>
                <p:nvPr/>
              </p:nvSpPr>
              <p:spPr bwMode="auto">
                <a:xfrm>
                  <a:off x="240" y="2784"/>
                  <a:ext cx="288" cy="144"/>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40" y="72"/>
                        <a:pt x="288" y="144"/>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126" name="Line 107"/>
              <p:cNvSpPr>
                <a:spLocks noChangeShapeType="1"/>
              </p:cNvSpPr>
              <p:nvPr/>
            </p:nvSpPr>
            <p:spPr bwMode="auto">
              <a:xfrm>
                <a:off x="1968" y="2928"/>
                <a:ext cx="336" cy="0"/>
              </a:xfrm>
              <a:prstGeom prst="line">
                <a:avLst/>
              </a:prstGeom>
              <a:noFill/>
              <a:ln w="19050">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115" name="Freeform 114"/>
            <p:cNvSpPr>
              <a:spLocks/>
            </p:cNvSpPr>
            <p:nvPr/>
          </p:nvSpPr>
          <p:spPr bwMode="auto">
            <a:xfrm>
              <a:off x="3094661" y="4859322"/>
              <a:ext cx="284163" cy="357188"/>
            </a:xfrm>
            <a:custGeom>
              <a:avLst/>
              <a:gdLst>
                <a:gd name="T0" fmla="*/ 0 w 179"/>
                <a:gd name="T1" fmla="*/ 225 h 225"/>
                <a:gd name="T2" fmla="*/ 134 w 179"/>
                <a:gd name="T3" fmla="*/ 0 h 225"/>
                <a:gd name="T4" fmla="*/ 179 w 179"/>
                <a:gd name="T5" fmla="*/ 30 h 225"/>
                <a:gd name="T6" fmla="*/ 41 w 179"/>
                <a:gd name="T7" fmla="*/ 221 h 225"/>
                <a:gd name="T8" fmla="*/ 0 w 179"/>
                <a:gd name="T9" fmla="*/ 225 h 225"/>
              </a:gdLst>
              <a:ahLst/>
              <a:cxnLst>
                <a:cxn ang="0">
                  <a:pos x="T0" y="T1"/>
                </a:cxn>
                <a:cxn ang="0">
                  <a:pos x="T2" y="T3"/>
                </a:cxn>
                <a:cxn ang="0">
                  <a:pos x="T4" y="T5"/>
                </a:cxn>
                <a:cxn ang="0">
                  <a:pos x="T6" y="T7"/>
                </a:cxn>
                <a:cxn ang="0">
                  <a:pos x="T8" y="T9"/>
                </a:cxn>
              </a:cxnLst>
              <a:rect l="0" t="0" r="r" b="b"/>
              <a:pathLst>
                <a:path w="179" h="225">
                  <a:moveTo>
                    <a:pt x="0" y="225"/>
                  </a:moveTo>
                  <a:lnTo>
                    <a:pt x="134" y="0"/>
                  </a:lnTo>
                  <a:lnTo>
                    <a:pt x="179" y="30"/>
                  </a:lnTo>
                  <a:lnTo>
                    <a:pt x="41" y="221"/>
                  </a:lnTo>
                  <a:lnTo>
                    <a:pt x="0" y="225"/>
                  </a:lnTo>
                  <a:close/>
                </a:path>
              </a:pathLst>
            </a:custGeom>
            <a:solidFill>
              <a:srgbClr val="3333CC"/>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grpSp>
      <p:sp>
        <p:nvSpPr>
          <p:cNvPr id="209" name="Oval 208"/>
          <p:cNvSpPr>
            <a:spLocks noChangeArrowheads="1"/>
          </p:cNvSpPr>
          <p:nvPr/>
        </p:nvSpPr>
        <p:spPr bwMode="auto">
          <a:xfrm>
            <a:off x="2454526" y="2960038"/>
            <a:ext cx="76200" cy="76200"/>
          </a:xfrm>
          <a:prstGeom prst="ellipse">
            <a:avLst/>
          </a:prstGeom>
          <a:solidFill>
            <a:srgbClr val="00CC99"/>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pPr>
              <a:defRPr/>
            </a:pPr>
            <a:endParaRPr lang="en-GB">
              <a:solidFill>
                <a:srgbClr val="000000"/>
              </a:solidFill>
            </a:endParaRPr>
          </a:p>
        </p:txBody>
      </p:sp>
      <p:sp>
        <p:nvSpPr>
          <p:cNvPr id="212" name="TextBox 17"/>
          <p:cNvSpPr txBox="1">
            <a:spLocks noChangeArrowheads="1"/>
          </p:cNvSpPr>
          <p:nvPr/>
        </p:nvSpPr>
        <p:spPr bwMode="auto">
          <a:xfrm>
            <a:off x="609600" y="4114800"/>
            <a:ext cx="6188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altLang="en-US" sz="1800" dirty="0" err="1" smtClean="0"/>
              <a:t>Microfabricated</a:t>
            </a:r>
            <a:r>
              <a:rPr lang="en-US" altLang="en-US" sz="1800" dirty="0" smtClean="0"/>
              <a:t> versions </a:t>
            </a:r>
            <a:r>
              <a:rPr lang="en-US" altLang="en-US" sz="1800" b="0" dirty="0" smtClean="0"/>
              <a:t>– miniaturized 3D traps / surface traps</a:t>
            </a:r>
            <a:endParaRPr lang="en-US" altLang="en-US" sz="1800" b="0" dirty="0"/>
          </a:p>
        </p:txBody>
      </p:sp>
      <p:pic>
        <p:nvPicPr>
          <p:cNvPr id="213" name="Picture 16" descr="xtrapcloseu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07544" y="4752503"/>
            <a:ext cx="1763695" cy="129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TextBox 21"/>
          <p:cNvSpPr txBox="1">
            <a:spLocks noChangeArrowheads="1"/>
          </p:cNvSpPr>
          <p:nvPr/>
        </p:nvSpPr>
        <p:spPr bwMode="auto">
          <a:xfrm>
            <a:off x="7188701" y="5254907"/>
            <a:ext cx="7360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altLang="en-US" sz="1400" b="0" dirty="0" smtClean="0"/>
              <a:t>500 </a:t>
            </a:r>
            <a:r>
              <a:rPr lang="en-US" altLang="en-US" sz="1400" b="0" dirty="0"/>
              <a:t>um</a:t>
            </a:r>
          </a:p>
          <a:p>
            <a:pPr defTabSz="457200" eaLnBrk="1" fontAlgn="base" hangingPunct="1">
              <a:spcBef>
                <a:spcPct val="0"/>
              </a:spcBef>
              <a:spcAft>
                <a:spcPct val="0"/>
              </a:spcAft>
              <a:buFontTx/>
              <a:buChar char="-"/>
            </a:pPr>
            <a:endParaRPr lang="en-US" altLang="en-US" b="0" dirty="0">
              <a:solidFill>
                <a:srgbClr val="1F497D"/>
              </a:solidFill>
            </a:endParaRPr>
          </a:p>
        </p:txBody>
      </p:sp>
      <p:grpSp>
        <p:nvGrpSpPr>
          <p:cNvPr id="220" name="Group 74"/>
          <p:cNvGrpSpPr>
            <a:grpSpLocks/>
          </p:cNvGrpSpPr>
          <p:nvPr/>
        </p:nvGrpSpPr>
        <p:grpSpPr bwMode="auto">
          <a:xfrm>
            <a:off x="7395597" y="5516881"/>
            <a:ext cx="243694" cy="45719"/>
            <a:chOff x="5297" y="2033"/>
            <a:chExt cx="117" cy="40"/>
          </a:xfrm>
        </p:grpSpPr>
        <p:sp>
          <p:nvSpPr>
            <p:cNvPr id="221" name="Line 63"/>
            <p:cNvSpPr>
              <a:spLocks noChangeShapeType="1"/>
            </p:cNvSpPr>
            <p:nvPr/>
          </p:nvSpPr>
          <p:spPr bwMode="auto">
            <a:xfrm>
              <a:off x="5299" y="2055"/>
              <a:ext cx="11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a:spcBef>
                  <a:spcPct val="0"/>
                </a:spcBef>
                <a:spcAft>
                  <a:spcPct val="0"/>
                </a:spcAft>
              </a:pPr>
              <a:endParaRPr lang="en-GB" sz="1200" b="1">
                <a:solidFill>
                  <a:prstClr val="black"/>
                </a:solidFill>
                <a:ea typeface="MS PGothic" pitchFamily="34" charset="-128"/>
              </a:endParaRPr>
            </a:p>
          </p:txBody>
        </p:sp>
        <p:sp>
          <p:nvSpPr>
            <p:cNvPr id="222" name="Line 71"/>
            <p:cNvSpPr>
              <a:spLocks noChangeShapeType="1"/>
            </p:cNvSpPr>
            <p:nvPr/>
          </p:nvSpPr>
          <p:spPr bwMode="auto">
            <a:xfrm>
              <a:off x="5297" y="2033"/>
              <a:ext cx="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a:spcBef>
                  <a:spcPct val="0"/>
                </a:spcBef>
                <a:spcAft>
                  <a:spcPct val="0"/>
                </a:spcAft>
              </a:pPr>
              <a:endParaRPr lang="en-GB" sz="1200" b="1">
                <a:solidFill>
                  <a:prstClr val="black"/>
                </a:solidFill>
                <a:ea typeface="MS PGothic" pitchFamily="34" charset="-128"/>
              </a:endParaRPr>
            </a:p>
          </p:txBody>
        </p:sp>
        <p:sp>
          <p:nvSpPr>
            <p:cNvPr id="223" name="Line 72"/>
            <p:cNvSpPr>
              <a:spLocks noChangeShapeType="1"/>
            </p:cNvSpPr>
            <p:nvPr/>
          </p:nvSpPr>
          <p:spPr bwMode="auto">
            <a:xfrm>
              <a:off x="5413" y="2033"/>
              <a:ext cx="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a:spcBef>
                  <a:spcPct val="0"/>
                </a:spcBef>
                <a:spcAft>
                  <a:spcPct val="0"/>
                </a:spcAft>
              </a:pPr>
              <a:endParaRPr lang="en-GB" sz="1200" b="1">
                <a:solidFill>
                  <a:prstClr val="black"/>
                </a:solidFill>
                <a:ea typeface="MS PGothic" pitchFamily="34" charset="-128"/>
              </a:endParaRPr>
            </a:p>
          </p:txBody>
        </p:sp>
      </p:grpSp>
      <p:sp>
        <p:nvSpPr>
          <p:cNvPr id="224" name="TextBox 21"/>
          <p:cNvSpPr txBox="1">
            <a:spLocks noChangeArrowheads="1"/>
          </p:cNvSpPr>
          <p:nvPr/>
        </p:nvSpPr>
        <p:spPr bwMode="auto">
          <a:xfrm>
            <a:off x="4953000" y="6162483"/>
            <a:ext cx="4240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marL="0" indent="0" defTabSz="457200" eaLnBrk="1" fontAlgn="base" hangingPunct="1">
              <a:spcBef>
                <a:spcPct val="0"/>
              </a:spcBef>
              <a:spcAft>
                <a:spcPct val="0"/>
              </a:spcAft>
            </a:pPr>
            <a:r>
              <a:rPr lang="en-US" altLang="en-US" sz="1600" b="0" dirty="0" smtClean="0"/>
              <a:t>Microtrap (Oxford, Innsbruck, Mainz et al.), 2008</a:t>
            </a:r>
            <a:endParaRPr lang="en-US" altLang="en-US" sz="1600" b="0" dirty="0"/>
          </a:p>
        </p:txBody>
      </p:sp>
      <p:pic>
        <p:nvPicPr>
          <p:cNvPr id="210" name="Picture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3013" y="4572000"/>
            <a:ext cx="2407387" cy="193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7" name="TextBox 21"/>
          <p:cNvSpPr txBox="1">
            <a:spLocks noChangeArrowheads="1"/>
          </p:cNvSpPr>
          <p:nvPr/>
        </p:nvSpPr>
        <p:spPr bwMode="auto">
          <a:xfrm>
            <a:off x="3195764" y="6125263"/>
            <a:ext cx="13000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marL="0" indent="0" defTabSz="457200" eaLnBrk="1" fontAlgn="base" hangingPunct="1">
              <a:spcBef>
                <a:spcPct val="0"/>
              </a:spcBef>
              <a:spcAft>
                <a:spcPct val="0"/>
              </a:spcAft>
            </a:pPr>
            <a:r>
              <a:rPr lang="en-US" altLang="en-US" sz="1600" b="0" dirty="0" smtClean="0"/>
              <a:t>MAT (Oxford)</a:t>
            </a:r>
            <a:endParaRPr lang="en-US" altLang="en-US" sz="1600" b="0" dirty="0"/>
          </a:p>
        </p:txBody>
      </p:sp>
      <p:sp>
        <p:nvSpPr>
          <p:cNvPr id="229" name="Text Box 12"/>
          <p:cNvSpPr txBox="1">
            <a:spLocks noChangeArrowheads="1"/>
          </p:cNvSpPr>
          <p:nvPr/>
        </p:nvSpPr>
        <p:spPr bwMode="auto">
          <a:xfrm>
            <a:off x="0" y="6530975"/>
            <a:ext cx="55054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200" b="1">
                <a:solidFill>
                  <a:schemeClr val="tx1"/>
                </a:solidFill>
                <a:latin typeface="Calibri" pitchFamily="34" charset="0"/>
                <a:ea typeface="MS PGothic" pitchFamily="34" charset="-128"/>
              </a:defRPr>
            </a:lvl1pPr>
            <a:lvl2pPr marL="742950" indent="-285750" eaLnBrk="0" hangingPunct="0">
              <a:defRPr sz="1200" b="1">
                <a:solidFill>
                  <a:schemeClr val="tx1"/>
                </a:solidFill>
                <a:latin typeface="Calibri" pitchFamily="34" charset="0"/>
                <a:ea typeface="MS PGothic" pitchFamily="34" charset="-128"/>
              </a:defRPr>
            </a:lvl2pPr>
            <a:lvl3pPr marL="1143000" indent="-228600" eaLnBrk="0" hangingPunct="0">
              <a:defRPr sz="1200" b="1">
                <a:solidFill>
                  <a:schemeClr val="tx1"/>
                </a:solidFill>
                <a:latin typeface="Calibri" pitchFamily="34" charset="0"/>
                <a:ea typeface="MS PGothic" pitchFamily="34" charset="-128"/>
              </a:defRPr>
            </a:lvl3pPr>
            <a:lvl4pPr marL="1600200" indent="-228600" eaLnBrk="0" hangingPunct="0">
              <a:defRPr sz="1200" b="1">
                <a:solidFill>
                  <a:schemeClr val="tx1"/>
                </a:solidFill>
                <a:latin typeface="Calibri" pitchFamily="34" charset="0"/>
                <a:ea typeface="MS PGothic" pitchFamily="34" charset="-128"/>
              </a:defRPr>
            </a:lvl4pPr>
            <a:lvl5pPr marL="2057400" indent="-228600" eaLnBrk="0" hangingPunct="0">
              <a:defRPr sz="12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1200" b="1">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GB" altLang="en-US" sz="1600" b="0" dirty="0" smtClean="0"/>
              <a:t>D.P.L. Aude Craik et al., PRA 95 (2017)</a:t>
            </a:r>
            <a:endParaRPr lang="en-GB" altLang="en-US" sz="1600" b="0" dirty="0"/>
          </a:p>
        </p:txBody>
      </p:sp>
    </p:spTree>
    <p:extLst>
      <p:ext uri="{BB962C8B-B14F-4D97-AF65-F5344CB8AC3E}">
        <p14:creationId xmlns:p14="http://schemas.microsoft.com/office/powerpoint/2010/main" val="322700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7"/>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07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209" grpId="0" animBg="1"/>
      <p:bldP spid="212" grpId="0"/>
      <p:bldP spid="219" grpId="0"/>
      <p:bldP spid="224" grpId="0"/>
      <p:bldP spid="217" grpId="0"/>
      <p:bldP spid="2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1951" y="1083546"/>
            <a:ext cx="4000326" cy="3810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1083546"/>
            <a:ext cx="4800600" cy="3092900"/>
          </a:xfrm>
          <a:prstGeom prst="rect">
            <a:avLst/>
          </a:prstGeom>
        </p:spPr>
      </p:pic>
      <p:grpSp>
        <p:nvGrpSpPr>
          <p:cNvPr id="25" name="Group 24"/>
          <p:cNvGrpSpPr>
            <a:grpSpLocks noChangeAspect="1"/>
          </p:cNvGrpSpPr>
          <p:nvPr/>
        </p:nvGrpSpPr>
        <p:grpSpPr>
          <a:xfrm>
            <a:off x="721397" y="4451100"/>
            <a:ext cx="3662605" cy="2242411"/>
            <a:chOff x="21259800" y="26212800"/>
            <a:chExt cx="7467600" cy="5029200"/>
          </a:xfrm>
        </p:grpSpPr>
        <p:pic>
          <p:nvPicPr>
            <p:cNvPr id="26" name="Picture 4" descr="C:\Users\monroe-lab\Desktop\New folder\20141020-165615-1 i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259800" y="26212800"/>
              <a:ext cx="3581400" cy="762000"/>
            </a:xfrm>
            <a:prstGeom prst="rect">
              <a:avLst/>
            </a:prstGeom>
            <a:noFill/>
          </p:spPr>
        </p:pic>
        <p:pic>
          <p:nvPicPr>
            <p:cNvPr id="27" name="Picture 5" descr="C:\Users\monroe-lab\Desktop\New folder\20141020-170856-2 ion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259800" y="27203400"/>
              <a:ext cx="3581400" cy="838200"/>
            </a:xfrm>
            <a:prstGeom prst="rect">
              <a:avLst/>
            </a:prstGeom>
            <a:noFill/>
          </p:spPr>
        </p:pic>
        <p:pic>
          <p:nvPicPr>
            <p:cNvPr id="28" name="Picture 27" descr="C:\Users\monroe-lab\Desktop\New folder\20141020-191337-4 ion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59800" y="29413200"/>
              <a:ext cx="3581400" cy="838200"/>
            </a:xfrm>
            <a:prstGeom prst="rect">
              <a:avLst/>
            </a:prstGeom>
            <a:noFill/>
          </p:spPr>
        </p:pic>
        <p:pic>
          <p:nvPicPr>
            <p:cNvPr id="29" name="Picture 28" descr="C:\Users\monroe-lab\Desktop\New folder\20141020-180143-5 ion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59800" y="30480000"/>
              <a:ext cx="3581400" cy="762000"/>
            </a:xfrm>
            <a:prstGeom prst="rect">
              <a:avLst/>
            </a:prstGeom>
            <a:noFill/>
          </p:spPr>
        </p:pic>
        <p:pic>
          <p:nvPicPr>
            <p:cNvPr id="32" name="Picture 31" descr="C:\Users\monroe-lab\Desktop\New folder\20141020-171812-6 ion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146000" y="26212800"/>
              <a:ext cx="3581400" cy="762000"/>
            </a:xfrm>
            <a:prstGeom prst="rect">
              <a:avLst/>
            </a:prstGeom>
            <a:noFill/>
          </p:spPr>
        </p:pic>
        <p:pic>
          <p:nvPicPr>
            <p:cNvPr id="33" name="Picture 32" descr="C:\Users\monroe-lab\Desktop\New folder\20141020-172023-7 ions.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146000" y="27203400"/>
              <a:ext cx="3581400" cy="838200"/>
            </a:xfrm>
            <a:prstGeom prst="rect">
              <a:avLst/>
            </a:prstGeom>
            <a:noFill/>
          </p:spPr>
        </p:pic>
        <p:pic>
          <p:nvPicPr>
            <p:cNvPr id="34" name="Picture 33" descr="C:\Users\monroe-lab\Desktop\New folder\20141020-180536-8 ion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146000" y="28270200"/>
              <a:ext cx="3581400" cy="914400"/>
            </a:xfrm>
            <a:prstGeom prst="rect">
              <a:avLst/>
            </a:prstGeom>
            <a:noFill/>
          </p:spPr>
        </p:pic>
        <p:pic>
          <p:nvPicPr>
            <p:cNvPr id="35" name="Picture 34" descr="C:\Users\monroe-lab\Desktop\New folder\20141020-180912-9 ions.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146000" y="29413200"/>
              <a:ext cx="3581400" cy="838200"/>
            </a:xfrm>
            <a:prstGeom prst="rect">
              <a:avLst/>
            </a:prstGeom>
            <a:noFill/>
          </p:spPr>
        </p:pic>
        <p:pic>
          <p:nvPicPr>
            <p:cNvPr id="38" name="Picture 37" descr="C:\Users\monroe-lab\Desktop\New folder\20141020-181143-10 ions.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146000" y="30480000"/>
              <a:ext cx="3581400" cy="762000"/>
            </a:xfrm>
            <a:prstGeom prst="rect">
              <a:avLst/>
            </a:prstGeom>
            <a:noFill/>
          </p:spPr>
        </p:pic>
        <p:pic>
          <p:nvPicPr>
            <p:cNvPr id="43" name="Picture 42" descr="C:\Users\monroe-lab\Desktop\New folder\20141001-172535-171Yb trapped 3.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259800" y="28270200"/>
              <a:ext cx="3581400" cy="914400"/>
            </a:xfrm>
            <a:prstGeom prst="rect">
              <a:avLst/>
            </a:prstGeom>
            <a:noFill/>
          </p:spPr>
        </p:pic>
      </p:grpSp>
      <p:sp>
        <p:nvSpPr>
          <p:cNvPr id="46" name="TextBox 45"/>
          <p:cNvSpPr txBox="1"/>
          <p:nvPr/>
        </p:nvSpPr>
        <p:spPr>
          <a:xfrm>
            <a:off x="4533497" y="5867400"/>
            <a:ext cx="2998193" cy="369332"/>
          </a:xfrm>
          <a:prstGeom prst="rect">
            <a:avLst/>
          </a:prstGeom>
          <a:noFill/>
        </p:spPr>
        <p:txBody>
          <a:bodyPr wrap="none" rtlCol="0">
            <a:spAutoFit/>
          </a:bodyPr>
          <a:lstStyle/>
          <a:p>
            <a:r>
              <a:rPr lang="en-US" dirty="0">
                <a:solidFill>
                  <a:prstClr val="black"/>
                </a:solidFill>
              </a:rPr>
              <a:t>t</a:t>
            </a:r>
            <a:r>
              <a:rPr lang="en-US" dirty="0" smtClean="0">
                <a:solidFill>
                  <a:prstClr val="black"/>
                </a:solidFill>
              </a:rPr>
              <a:t>rapped ion Coulomb crystals</a:t>
            </a:r>
            <a:endParaRPr lang="en-US" dirty="0">
              <a:solidFill>
                <a:prstClr val="black"/>
              </a:solidFill>
            </a:endParaRPr>
          </a:p>
        </p:txBody>
      </p:sp>
      <p:sp>
        <p:nvSpPr>
          <p:cNvPr id="18" name="Title 1"/>
          <p:cNvSpPr txBox="1">
            <a:spLocks/>
          </p:cNvSpPr>
          <p:nvPr/>
        </p:nvSpPr>
        <p:spPr>
          <a:xfrm>
            <a:off x="0" y="0"/>
            <a:ext cx="9144000" cy="965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latin typeface="+mn-lt"/>
                <a:ea typeface="+mn-ea"/>
                <a:cs typeface="+mn-cs"/>
              </a:rPr>
              <a:t>Ion traps: hardware in current UMD module</a:t>
            </a:r>
            <a:endParaRPr lang="en-GB" altLang="en-US" sz="2800" b="1" dirty="0">
              <a:latin typeface="+mn-lt"/>
              <a:ea typeface="+mn-ea"/>
              <a:cs typeface="+mn-cs"/>
            </a:endParaRPr>
          </a:p>
        </p:txBody>
      </p:sp>
    </p:spTree>
    <p:extLst>
      <p:ext uri="{BB962C8B-B14F-4D97-AF65-F5344CB8AC3E}">
        <p14:creationId xmlns:p14="http://schemas.microsoft.com/office/powerpoint/2010/main" val="123189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C:\Users\Monroe Office\Downloads\CodeCogsEqn(2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5975" y="5181600"/>
            <a:ext cx="2181225" cy="261938"/>
          </a:xfrm>
          <a:prstGeom prst="rect">
            <a:avLst/>
          </a:prstGeom>
          <a:noFill/>
        </p:spPr>
      </p:pic>
      <p:pic>
        <p:nvPicPr>
          <p:cNvPr id="151557" name="Picture 5" descr="C:\Users\Monroe Office\Downloads\CodeCogsEqn(2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5975" y="4800600"/>
            <a:ext cx="2181225" cy="261938"/>
          </a:xfrm>
          <a:prstGeom prst="rect">
            <a:avLst/>
          </a:prstGeom>
          <a:noFill/>
        </p:spPr>
      </p:pic>
      <p:pic>
        <p:nvPicPr>
          <p:cNvPr id="151560" name="Picture 8" descr="C:\Users\Monroe Office\Dropbox\Thesis\ThesisFigures\YbLevelStructure\YbLevel.emf"/>
          <p:cNvPicPr>
            <a:picLocks noChangeAspect="1" noChangeArrowheads="1"/>
          </p:cNvPicPr>
          <p:nvPr/>
        </p:nvPicPr>
        <p:blipFill>
          <a:blip r:embed="rId4" cstate="print"/>
          <a:srcRect/>
          <a:stretch>
            <a:fillRect/>
          </a:stretch>
        </p:blipFill>
        <p:spPr bwMode="auto">
          <a:xfrm>
            <a:off x="1781175" y="1143000"/>
            <a:ext cx="5257800" cy="4556615"/>
          </a:xfrm>
          <a:prstGeom prst="rect">
            <a:avLst/>
          </a:prstGeom>
          <a:noFill/>
        </p:spPr>
      </p:pic>
      <p:sp>
        <p:nvSpPr>
          <p:cNvPr id="7" name="Rectangle 6"/>
          <p:cNvSpPr/>
          <p:nvPr/>
        </p:nvSpPr>
        <p:spPr>
          <a:xfrm>
            <a:off x="6096000" y="6519446"/>
            <a:ext cx="4495800" cy="338554"/>
          </a:xfrm>
          <a:prstGeom prst="rect">
            <a:avLst/>
          </a:prstGeom>
        </p:spPr>
        <p:txBody>
          <a:bodyPr wrap="square">
            <a:spAutoFit/>
          </a:bodyPr>
          <a:lstStyle/>
          <a:p>
            <a:r>
              <a:rPr lang="en-US" sz="1600" dirty="0" smtClean="0"/>
              <a:t>S. </a:t>
            </a:r>
            <a:r>
              <a:rPr lang="en-US" sz="1600" dirty="0" err="1" smtClean="0"/>
              <a:t>Olmschenk</a:t>
            </a:r>
            <a:r>
              <a:rPr lang="en-US" sz="1600" dirty="0" smtClean="0"/>
              <a:t>, et al., PRA </a:t>
            </a:r>
            <a:r>
              <a:rPr lang="en-US" sz="1600" b="1" dirty="0" smtClean="0"/>
              <a:t>76 </a:t>
            </a:r>
            <a:r>
              <a:rPr lang="en-US" sz="1600" dirty="0" smtClean="0"/>
              <a:t>(2007)</a:t>
            </a:r>
            <a:endParaRPr lang="en-US" sz="1600" dirty="0"/>
          </a:p>
        </p:txBody>
      </p:sp>
      <p:sp>
        <p:nvSpPr>
          <p:cNvPr id="8" name="Title 1"/>
          <p:cNvSpPr txBox="1">
            <a:spLocks/>
          </p:cNvSpPr>
          <p:nvPr/>
        </p:nvSpPr>
        <p:spPr>
          <a:xfrm>
            <a:off x="0" y="0"/>
            <a:ext cx="9144000" cy="965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latin typeface="+mn-lt"/>
                <a:ea typeface="+mn-ea"/>
                <a:cs typeface="+mn-cs"/>
              </a:rPr>
              <a:t>Trapped ion qubits: </a:t>
            </a:r>
            <a:r>
              <a:rPr lang="en-GB" altLang="en-US" sz="2800" b="1" baseline="30000" dirty="0">
                <a:latin typeface="+mn-lt"/>
                <a:ea typeface="+mn-ea"/>
                <a:cs typeface="+mn-cs"/>
              </a:rPr>
              <a:t>171</a:t>
            </a:r>
            <a:r>
              <a:rPr lang="en-GB" altLang="en-US" sz="2800" b="1" dirty="0" smtClean="0">
                <a:latin typeface="+mn-lt"/>
                <a:ea typeface="+mn-ea"/>
                <a:cs typeface="+mn-cs"/>
              </a:rPr>
              <a:t>Yb</a:t>
            </a:r>
            <a:r>
              <a:rPr lang="en-GB" altLang="en-US" sz="2800" b="1" baseline="30000" dirty="0">
                <a:latin typeface="+mn-lt"/>
                <a:ea typeface="+mn-ea"/>
                <a:cs typeface="+mn-cs"/>
              </a:rPr>
              <a:t>+</a:t>
            </a:r>
            <a:r>
              <a:rPr lang="en-GB" altLang="en-US" sz="2800" b="1" dirty="0" smtClean="0">
                <a:latin typeface="+mn-lt"/>
                <a:ea typeface="+mn-ea"/>
                <a:cs typeface="+mn-cs"/>
              </a:rPr>
              <a:t> level structure</a:t>
            </a:r>
            <a:endParaRPr lang="en-GB" altLang="en-US" sz="2800" b="1" dirty="0">
              <a:latin typeface="+mn-lt"/>
              <a:ea typeface="+mn-ea"/>
              <a:cs typeface="+mn-cs"/>
            </a:endParaRPr>
          </a:p>
        </p:txBody>
      </p:sp>
      <p:sp>
        <p:nvSpPr>
          <p:cNvPr id="2" name="Oval 1"/>
          <p:cNvSpPr/>
          <p:nvPr/>
        </p:nvSpPr>
        <p:spPr>
          <a:xfrm>
            <a:off x="2971800" y="4572000"/>
            <a:ext cx="762000" cy="1127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91400" y="4572000"/>
            <a:ext cx="762000" cy="1127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257800" y="5867400"/>
            <a:ext cx="4495800" cy="584775"/>
          </a:xfrm>
          <a:prstGeom prst="rect">
            <a:avLst/>
          </a:prstGeom>
        </p:spPr>
        <p:txBody>
          <a:bodyPr wrap="square">
            <a:spAutoFit/>
          </a:bodyPr>
          <a:lstStyle/>
          <a:p>
            <a:r>
              <a:rPr lang="en-US" sz="1600" dirty="0"/>
              <a:t>a</a:t>
            </a:r>
            <a:r>
              <a:rPr lang="en-US" sz="1600" dirty="0" smtClean="0"/>
              <a:t>tomic clock qubit -&gt; B-field insensitive</a:t>
            </a:r>
          </a:p>
          <a:p>
            <a:r>
              <a:rPr lang="en-US" sz="1600" dirty="0" smtClean="0"/>
              <a:t>long coherence times: ~1s</a:t>
            </a:r>
            <a:endParaRPr lang="en-US" sz="1600" dirty="0"/>
          </a:p>
        </p:txBody>
      </p:sp>
      <p:sp>
        <p:nvSpPr>
          <p:cNvPr id="15" name="Oval 14"/>
          <p:cNvSpPr/>
          <p:nvPr/>
        </p:nvSpPr>
        <p:spPr>
          <a:xfrm>
            <a:off x="2286000" y="1828800"/>
            <a:ext cx="2223721" cy="3614738"/>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72273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a:off x="5029200" y="56388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a:off x="6096000" y="5562600"/>
            <a:ext cx="762000"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2" name="Straight Connector 51"/>
          <p:cNvCxnSpPr/>
          <p:nvPr/>
        </p:nvCxnSpPr>
        <p:spPr>
          <a:xfrm>
            <a:off x="7239000" y="54864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6096000" y="6096000"/>
            <a:ext cx="76200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54" name="Right Brace 53"/>
          <p:cNvSpPr/>
          <p:nvPr/>
        </p:nvSpPr>
        <p:spPr>
          <a:xfrm>
            <a:off x="7010400" y="5562600"/>
            <a:ext cx="152400" cy="533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TextBox 54"/>
          <p:cNvSpPr txBox="1"/>
          <p:nvPr/>
        </p:nvSpPr>
        <p:spPr>
          <a:xfrm>
            <a:off x="7162800" y="5638800"/>
            <a:ext cx="1027845" cy="369332"/>
          </a:xfrm>
          <a:prstGeom prst="rect">
            <a:avLst/>
          </a:prstGeom>
          <a:noFill/>
        </p:spPr>
        <p:txBody>
          <a:bodyPr wrap="none" rtlCol="0">
            <a:spAutoFit/>
          </a:bodyPr>
          <a:lstStyle/>
          <a:p>
            <a:r>
              <a:rPr lang="en-US" dirty="0" smtClean="0"/>
              <a:t>12.6 GHz</a:t>
            </a:r>
            <a:endParaRPr lang="en-US" dirty="0"/>
          </a:p>
        </p:txBody>
      </p:sp>
      <p:cxnSp>
        <p:nvCxnSpPr>
          <p:cNvPr id="58" name="Straight Connector 57"/>
          <p:cNvCxnSpPr/>
          <p:nvPr/>
        </p:nvCxnSpPr>
        <p:spPr>
          <a:xfrm>
            <a:off x="4953000" y="17526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6096000" y="17526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7239000" y="17526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6096000" y="1981200"/>
            <a:ext cx="762000" cy="0"/>
          </a:xfrm>
          <a:prstGeom prst="line">
            <a:avLst/>
          </a:prstGeom>
        </p:spPr>
        <p:style>
          <a:lnRef idx="2">
            <a:schemeClr val="dk1"/>
          </a:lnRef>
          <a:fillRef idx="0">
            <a:schemeClr val="dk1"/>
          </a:fillRef>
          <a:effectRef idx="1">
            <a:schemeClr val="dk1"/>
          </a:effectRef>
          <a:fontRef idx="minor">
            <a:schemeClr val="tx1"/>
          </a:fontRef>
        </p:style>
      </p:cxnSp>
      <p:sp>
        <p:nvSpPr>
          <p:cNvPr id="62" name="TextBox 61"/>
          <p:cNvSpPr txBox="1"/>
          <p:nvPr/>
        </p:nvSpPr>
        <p:spPr>
          <a:xfrm>
            <a:off x="4267200" y="5562600"/>
            <a:ext cx="808235" cy="523220"/>
          </a:xfrm>
          <a:prstGeom prst="rect">
            <a:avLst/>
          </a:prstGeom>
          <a:noFill/>
        </p:spPr>
        <p:txBody>
          <a:bodyPr wrap="none" rtlCol="0">
            <a:spAutoFit/>
          </a:bodyPr>
          <a:lstStyle/>
          <a:p>
            <a:r>
              <a:rPr lang="en-US" sz="2800" baseline="30000" dirty="0" smtClean="0">
                <a:effectLst>
                  <a:outerShdw blurRad="38100" dist="38100" dir="2700000" algn="tl">
                    <a:srgbClr val="000000">
                      <a:alpha val="43137"/>
                    </a:srgbClr>
                  </a:outerShdw>
                </a:effectLst>
              </a:rPr>
              <a:t>2</a:t>
            </a:r>
            <a:r>
              <a:rPr lang="en-US" sz="2800" dirty="0" smtClean="0">
                <a:effectLst>
                  <a:outerShdw blurRad="38100" dist="38100" dir="2700000" algn="tl">
                    <a:srgbClr val="000000">
                      <a:alpha val="43137"/>
                    </a:srgbClr>
                  </a:outerShdw>
                </a:effectLst>
              </a:rPr>
              <a:t>S</a:t>
            </a:r>
            <a:r>
              <a:rPr lang="en-US" sz="2800" baseline="-25000" dirty="0" smtClean="0">
                <a:effectLst>
                  <a:outerShdw blurRad="38100" dist="38100" dir="2700000" algn="tl">
                    <a:srgbClr val="000000">
                      <a:alpha val="43137"/>
                    </a:srgbClr>
                  </a:outerShdw>
                </a:effectLst>
              </a:rPr>
              <a:t>1/2</a:t>
            </a:r>
            <a:endParaRPr lang="en-US" sz="2800" baseline="30000" dirty="0">
              <a:effectLst>
                <a:outerShdw blurRad="38100" dist="38100" dir="2700000" algn="tl">
                  <a:srgbClr val="000000">
                    <a:alpha val="43137"/>
                  </a:srgbClr>
                </a:outerShdw>
              </a:effectLst>
            </a:endParaRPr>
          </a:p>
        </p:txBody>
      </p:sp>
      <p:sp>
        <p:nvSpPr>
          <p:cNvPr id="63" name="TextBox 62"/>
          <p:cNvSpPr txBox="1"/>
          <p:nvPr/>
        </p:nvSpPr>
        <p:spPr>
          <a:xfrm>
            <a:off x="4191000" y="1524000"/>
            <a:ext cx="829073" cy="523220"/>
          </a:xfrm>
          <a:prstGeom prst="rect">
            <a:avLst/>
          </a:prstGeom>
          <a:noFill/>
        </p:spPr>
        <p:txBody>
          <a:bodyPr wrap="none" rtlCol="0">
            <a:spAutoFit/>
          </a:bodyPr>
          <a:lstStyle/>
          <a:p>
            <a:r>
              <a:rPr lang="en-US" sz="2800" baseline="30000" dirty="0" smtClean="0">
                <a:effectLst>
                  <a:outerShdw blurRad="38100" dist="38100" dir="2700000" algn="tl">
                    <a:srgbClr val="000000">
                      <a:alpha val="43137"/>
                    </a:srgbClr>
                  </a:outerShdw>
                </a:effectLst>
              </a:rPr>
              <a:t>2</a:t>
            </a:r>
            <a:r>
              <a:rPr lang="en-US" sz="2800" dirty="0" smtClean="0">
                <a:effectLst>
                  <a:outerShdw blurRad="38100" dist="38100" dir="2700000" algn="tl">
                    <a:srgbClr val="000000">
                      <a:alpha val="43137"/>
                    </a:srgbClr>
                  </a:outerShdw>
                </a:effectLst>
              </a:rPr>
              <a:t>P</a:t>
            </a:r>
            <a:r>
              <a:rPr lang="en-US" sz="2800" baseline="-25000" dirty="0" smtClean="0">
                <a:effectLst>
                  <a:outerShdw blurRad="38100" dist="38100" dir="2700000" algn="tl">
                    <a:srgbClr val="000000">
                      <a:alpha val="43137"/>
                    </a:srgbClr>
                  </a:outerShdw>
                </a:effectLst>
              </a:rPr>
              <a:t>1/2</a:t>
            </a:r>
            <a:endParaRPr lang="en-US" sz="2800" baseline="30000" dirty="0">
              <a:effectLst>
                <a:outerShdw blurRad="38100" dist="38100" dir="2700000" algn="tl">
                  <a:srgbClr val="000000">
                    <a:alpha val="43137"/>
                  </a:srgbClr>
                </a:outerShdw>
              </a:effectLst>
            </a:endParaRPr>
          </a:p>
        </p:txBody>
      </p:sp>
      <p:cxnSp>
        <p:nvCxnSpPr>
          <p:cNvPr id="64" name="Straight Arrow Connector 63"/>
          <p:cNvCxnSpPr/>
          <p:nvPr/>
        </p:nvCxnSpPr>
        <p:spPr>
          <a:xfrm>
            <a:off x="6934200" y="1981200"/>
            <a:ext cx="0" cy="35814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65" name="TextBox 64"/>
          <p:cNvSpPr txBox="1"/>
          <p:nvPr/>
        </p:nvSpPr>
        <p:spPr>
          <a:xfrm>
            <a:off x="5715000" y="3657600"/>
            <a:ext cx="1371600" cy="461665"/>
          </a:xfrm>
          <a:prstGeom prst="rect">
            <a:avLst/>
          </a:prstGeom>
          <a:noFill/>
        </p:spPr>
        <p:txBody>
          <a:bodyPr wrap="square" rtlCol="0">
            <a:spAutoFit/>
          </a:bodyPr>
          <a:lstStyle/>
          <a:p>
            <a:r>
              <a:rPr lang="en-US" sz="2400" dirty="0" smtClean="0"/>
              <a:t>369 nm</a:t>
            </a:r>
            <a:endParaRPr lang="en-US" sz="2400" dirty="0"/>
          </a:p>
        </p:txBody>
      </p:sp>
      <p:sp>
        <p:nvSpPr>
          <p:cNvPr id="66" name="TextBox 65"/>
          <p:cNvSpPr txBox="1"/>
          <p:nvPr/>
        </p:nvSpPr>
        <p:spPr>
          <a:xfrm>
            <a:off x="8229600" y="6019800"/>
            <a:ext cx="522900" cy="369332"/>
          </a:xfrm>
          <a:prstGeom prst="rect">
            <a:avLst/>
          </a:prstGeom>
          <a:noFill/>
        </p:spPr>
        <p:txBody>
          <a:bodyPr wrap="none" rtlCol="0">
            <a:spAutoFit/>
          </a:bodyPr>
          <a:lstStyle/>
          <a:p>
            <a:r>
              <a:rPr lang="en-US" dirty="0" smtClean="0"/>
              <a:t>F=0</a:t>
            </a:r>
            <a:endParaRPr lang="en-US" dirty="0"/>
          </a:p>
        </p:txBody>
      </p:sp>
      <p:sp>
        <p:nvSpPr>
          <p:cNvPr id="67" name="TextBox 66"/>
          <p:cNvSpPr txBox="1"/>
          <p:nvPr/>
        </p:nvSpPr>
        <p:spPr>
          <a:xfrm>
            <a:off x="8229600" y="5334000"/>
            <a:ext cx="522900" cy="369332"/>
          </a:xfrm>
          <a:prstGeom prst="rect">
            <a:avLst/>
          </a:prstGeom>
          <a:noFill/>
        </p:spPr>
        <p:txBody>
          <a:bodyPr wrap="none" rtlCol="0">
            <a:spAutoFit/>
          </a:bodyPr>
          <a:lstStyle/>
          <a:p>
            <a:r>
              <a:rPr lang="en-US" dirty="0" smtClean="0"/>
              <a:t>F=1</a:t>
            </a:r>
            <a:endParaRPr lang="en-US" dirty="0"/>
          </a:p>
        </p:txBody>
      </p:sp>
      <p:sp>
        <p:nvSpPr>
          <p:cNvPr id="68" name="TextBox 67"/>
          <p:cNvSpPr txBox="1"/>
          <p:nvPr/>
        </p:nvSpPr>
        <p:spPr>
          <a:xfrm>
            <a:off x="8305800" y="1905000"/>
            <a:ext cx="522900" cy="369332"/>
          </a:xfrm>
          <a:prstGeom prst="rect">
            <a:avLst/>
          </a:prstGeom>
          <a:noFill/>
        </p:spPr>
        <p:txBody>
          <a:bodyPr wrap="none" rtlCol="0">
            <a:spAutoFit/>
          </a:bodyPr>
          <a:lstStyle/>
          <a:p>
            <a:r>
              <a:rPr lang="en-US" dirty="0" smtClean="0"/>
              <a:t>F=0</a:t>
            </a:r>
            <a:endParaRPr lang="en-US" dirty="0"/>
          </a:p>
        </p:txBody>
      </p:sp>
      <p:sp>
        <p:nvSpPr>
          <p:cNvPr id="69" name="TextBox 68"/>
          <p:cNvSpPr txBox="1"/>
          <p:nvPr/>
        </p:nvSpPr>
        <p:spPr>
          <a:xfrm>
            <a:off x="8316300" y="1524000"/>
            <a:ext cx="522900" cy="369332"/>
          </a:xfrm>
          <a:prstGeom prst="rect">
            <a:avLst/>
          </a:prstGeom>
          <a:noFill/>
        </p:spPr>
        <p:txBody>
          <a:bodyPr wrap="none" rtlCol="0">
            <a:spAutoFit/>
          </a:bodyPr>
          <a:lstStyle/>
          <a:p>
            <a:r>
              <a:rPr lang="en-US" dirty="0" smtClean="0"/>
              <a:t>F=1</a:t>
            </a:r>
            <a:endParaRPr lang="en-US" dirty="0"/>
          </a:p>
        </p:txBody>
      </p:sp>
      <p:sp>
        <p:nvSpPr>
          <p:cNvPr id="70" name="Oval 15"/>
          <p:cNvSpPr>
            <a:spLocks noChangeArrowheads="1"/>
          </p:cNvSpPr>
          <p:nvPr/>
        </p:nvSpPr>
        <p:spPr bwMode="auto">
          <a:xfrm>
            <a:off x="6400800" y="5410200"/>
            <a:ext cx="228600" cy="2286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1" name="Oval 16"/>
          <p:cNvSpPr>
            <a:spLocks noChangeArrowheads="1"/>
          </p:cNvSpPr>
          <p:nvPr/>
        </p:nvSpPr>
        <p:spPr bwMode="auto">
          <a:xfrm>
            <a:off x="7543800" y="5334000"/>
            <a:ext cx="228600" cy="2286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2" name="Oval 17"/>
          <p:cNvSpPr>
            <a:spLocks noChangeArrowheads="1"/>
          </p:cNvSpPr>
          <p:nvPr/>
        </p:nvSpPr>
        <p:spPr bwMode="auto">
          <a:xfrm>
            <a:off x="5257800" y="5486400"/>
            <a:ext cx="228600" cy="2286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3" name="Oval 18"/>
          <p:cNvSpPr>
            <a:spLocks noChangeArrowheads="1"/>
          </p:cNvSpPr>
          <p:nvPr/>
        </p:nvSpPr>
        <p:spPr bwMode="auto">
          <a:xfrm>
            <a:off x="6464300" y="5981700"/>
            <a:ext cx="228600" cy="2286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74" name="Line 19"/>
          <p:cNvSpPr>
            <a:spLocks noChangeShapeType="1"/>
          </p:cNvSpPr>
          <p:nvPr/>
        </p:nvSpPr>
        <p:spPr bwMode="auto">
          <a:xfrm flipH="1" flipV="1">
            <a:off x="6477000" y="1752600"/>
            <a:ext cx="990600" cy="35814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5" name="Line 20"/>
          <p:cNvSpPr>
            <a:spLocks noChangeShapeType="1"/>
          </p:cNvSpPr>
          <p:nvPr/>
        </p:nvSpPr>
        <p:spPr bwMode="auto">
          <a:xfrm flipV="1">
            <a:off x="6553200" y="1752600"/>
            <a:ext cx="1143000" cy="36576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6" name="Line 21"/>
          <p:cNvSpPr>
            <a:spLocks noChangeShapeType="1"/>
          </p:cNvSpPr>
          <p:nvPr/>
        </p:nvSpPr>
        <p:spPr bwMode="auto">
          <a:xfrm flipV="1">
            <a:off x="5410200" y="1752600"/>
            <a:ext cx="1066800" cy="38100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7" name="Freeform 22"/>
          <p:cNvSpPr>
            <a:spLocks/>
          </p:cNvSpPr>
          <p:nvPr/>
        </p:nvSpPr>
        <p:spPr bwMode="auto">
          <a:xfrm>
            <a:off x="5334000" y="1752600"/>
            <a:ext cx="1143000" cy="4267200"/>
          </a:xfrm>
          <a:custGeom>
            <a:avLst/>
            <a:gdLst/>
            <a:ahLst/>
            <a:cxnLst>
              <a:cxn ang="0">
                <a:pos x="0" y="0"/>
              </a:cxn>
              <a:cxn ang="0">
                <a:pos x="96" y="96"/>
              </a:cxn>
              <a:cxn ang="0">
                <a:pos x="96" y="240"/>
              </a:cxn>
              <a:cxn ang="0">
                <a:pos x="240" y="336"/>
              </a:cxn>
              <a:cxn ang="0">
                <a:pos x="240" y="528"/>
              </a:cxn>
              <a:cxn ang="0">
                <a:pos x="384" y="672"/>
              </a:cxn>
              <a:cxn ang="0">
                <a:pos x="384" y="864"/>
              </a:cxn>
              <a:cxn ang="0">
                <a:pos x="528" y="1008"/>
              </a:cxn>
              <a:cxn ang="0">
                <a:pos x="528" y="1200"/>
              </a:cxn>
              <a:cxn ang="0">
                <a:pos x="672" y="1248"/>
              </a:cxn>
              <a:cxn ang="0">
                <a:pos x="672" y="1344"/>
              </a:cxn>
            </a:cxnLst>
            <a:rect l="0" t="0" r="r" b="b"/>
            <a:pathLst>
              <a:path w="696" h="1344">
                <a:moveTo>
                  <a:pt x="0" y="0"/>
                </a:moveTo>
                <a:cubicBezTo>
                  <a:pt x="40" y="28"/>
                  <a:pt x="80" y="56"/>
                  <a:pt x="96" y="96"/>
                </a:cubicBezTo>
                <a:cubicBezTo>
                  <a:pt x="112" y="136"/>
                  <a:pt x="72" y="200"/>
                  <a:pt x="96" y="240"/>
                </a:cubicBezTo>
                <a:cubicBezTo>
                  <a:pt x="120" y="280"/>
                  <a:pt x="216" y="288"/>
                  <a:pt x="240" y="336"/>
                </a:cubicBezTo>
                <a:cubicBezTo>
                  <a:pt x="264" y="384"/>
                  <a:pt x="216" y="472"/>
                  <a:pt x="240" y="528"/>
                </a:cubicBezTo>
                <a:cubicBezTo>
                  <a:pt x="264" y="584"/>
                  <a:pt x="360" y="616"/>
                  <a:pt x="384" y="672"/>
                </a:cubicBezTo>
                <a:cubicBezTo>
                  <a:pt x="408" y="728"/>
                  <a:pt x="360" y="808"/>
                  <a:pt x="384" y="864"/>
                </a:cubicBezTo>
                <a:cubicBezTo>
                  <a:pt x="408" y="920"/>
                  <a:pt x="504" y="952"/>
                  <a:pt x="528" y="1008"/>
                </a:cubicBezTo>
                <a:cubicBezTo>
                  <a:pt x="552" y="1064"/>
                  <a:pt x="504" y="1160"/>
                  <a:pt x="528" y="1200"/>
                </a:cubicBezTo>
                <a:cubicBezTo>
                  <a:pt x="552" y="1240"/>
                  <a:pt x="648" y="1224"/>
                  <a:pt x="672" y="1248"/>
                </a:cubicBezTo>
                <a:cubicBezTo>
                  <a:pt x="696" y="1272"/>
                  <a:pt x="672" y="1328"/>
                  <a:pt x="672" y="1344"/>
                </a:cubicBezTo>
              </a:path>
            </a:pathLst>
          </a:cu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8" name="Freeform 23"/>
          <p:cNvSpPr>
            <a:spLocks/>
          </p:cNvSpPr>
          <p:nvPr/>
        </p:nvSpPr>
        <p:spPr bwMode="auto">
          <a:xfrm>
            <a:off x="6629400" y="1828800"/>
            <a:ext cx="1066800" cy="4191000"/>
          </a:xfrm>
          <a:custGeom>
            <a:avLst/>
            <a:gdLst/>
            <a:ahLst/>
            <a:cxnLst>
              <a:cxn ang="0">
                <a:pos x="608" y="0"/>
              </a:cxn>
              <a:cxn ang="0">
                <a:pos x="464" y="96"/>
              </a:cxn>
              <a:cxn ang="0">
                <a:pos x="512" y="288"/>
              </a:cxn>
              <a:cxn ang="0">
                <a:pos x="368" y="384"/>
              </a:cxn>
              <a:cxn ang="0">
                <a:pos x="416" y="576"/>
              </a:cxn>
              <a:cxn ang="0">
                <a:pos x="224" y="672"/>
              </a:cxn>
              <a:cxn ang="0">
                <a:pos x="320" y="864"/>
              </a:cxn>
              <a:cxn ang="0">
                <a:pos x="128" y="960"/>
              </a:cxn>
              <a:cxn ang="0">
                <a:pos x="224" y="1152"/>
              </a:cxn>
              <a:cxn ang="0">
                <a:pos x="32" y="1200"/>
              </a:cxn>
              <a:cxn ang="0">
                <a:pos x="32" y="1440"/>
              </a:cxn>
            </a:cxnLst>
            <a:rect l="0" t="0" r="r" b="b"/>
            <a:pathLst>
              <a:path w="608" h="1440">
                <a:moveTo>
                  <a:pt x="608" y="0"/>
                </a:moveTo>
                <a:cubicBezTo>
                  <a:pt x="544" y="24"/>
                  <a:pt x="480" y="48"/>
                  <a:pt x="464" y="96"/>
                </a:cubicBezTo>
                <a:cubicBezTo>
                  <a:pt x="448" y="144"/>
                  <a:pt x="528" y="240"/>
                  <a:pt x="512" y="288"/>
                </a:cubicBezTo>
                <a:cubicBezTo>
                  <a:pt x="496" y="336"/>
                  <a:pt x="384" y="336"/>
                  <a:pt x="368" y="384"/>
                </a:cubicBezTo>
                <a:cubicBezTo>
                  <a:pt x="352" y="432"/>
                  <a:pt x="440" y="528"/>
                  <a:pt x="416" y="576"/>
                </a:cubicBezTo>
                <a:cubicBezTo>
                  <a:pt x="392" y="624"/>
                  <a:pt x="240" y="624"/>
                  <a:pt x="224" y="672"/>
                </a:cubicBezTo>
                <a:cubicBezTo>
                  <a:pt x="208" y="720"/>
                  <a:pt x="336" y="816"/>
                  <a:pt x="320" y="864"/>
                </a:cubicBezTo>
                <a:cubicBezTo>
                  <a:pt x="304" y="912"/>
                  <a:pt x="144" y="912"/>
                  <a:pt x="128" y="960"/>
                </a:cubicBezTo>
                <a:cubicBezTo>
                  <a:pt x="112" y="1008"/>
                  <a:pt x="240" y="1112"/>
                  <a:pt x="224" y="1152"/>
                </a:cubicBezTo>
                <a:cubicBezTo>
                  <a:pt x="208" y="1192"/>
                  <a:pt x="64" y="1152"/>
                  <a:pt x="32" y="1200"/>
                </a:cubicBezTo>
                <a:cubicBezTo>
                  <a:pt x="0" y="1248"/>
                  <a:pt x="16" y="1344"/>
                  <a:pt x="32" y="1440"/>
                </a:cubicBezTo>
              </a:path>
            </a:pathLst>
          </a:cu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9" name="Freeform 24"/>
          <p:cNvSpPr>
            <a:spLocks/>
          </p:cNvSpPr>
          <p:nvPr/>
        </p:nvSpPr>
        <p:spPr bwMode="auto">
          <a:xfrm>
            <a:off x="6400800" y="1828800"/>
            <a:ext cx="228600" cy="4191000"/>
          </a:xfrm>
          <a:custGeom>
            <a:avLst/>
            <a:gdLst/>
            <a:ahLst/>
            <a:cxnLst>
              <a:cxn ang="0">
                <a:pos x="96" y="0"/>
              </a:cxn>
              <a:cxn ang="0">
                <a:pos x="144" y="192"/>
              </a:cxn>
              <a:cxn ang="0">
                <a:pos x="48" y="336"/>
              </a:cxn>
              <a:cxn ang="0">
                <a:pos x="144" y="528"/>
              </a:cxn>
              <a:cxn ang="0">
                <a:pos x="48" y="672"/>
              </a:cxn>
              <a:cxn ang="0">
                <a:pos x="144" y="864"/>
              </a:cxn>
              <a:cxn ang="0">
                <a:pos x="48" y="1008"/>
              </a:cxn>
              <a:cxn ang="0">
                <a:pos x="144" y="1152"/>
              </a:cxn>
              <a:cxn ang="0">
                <a:pos x="0" y="1296"/>
              </a:cxn>
              <a:cxn ang="0">
                <a:pos x="144" y="1440"/>
              </a:cxn>
            </a:cxnLst>
            <a:rect l="0" t="0" r="r" b="b"/>
            <a:pathLst>
              <a:path w="152" h="1440">
                <a:moveTo>
                  <a:pt x="96" y="0"/>
                </a:moveTo>
                <a:cubicBezTo>
                  <a:pt x="124" y="68"/>
                  <a:pt x="152" y="136"/>
                  <a:pt x="144" y="192"/>
                </a:cubicBezTo>
                <a:cubicBezTo>
                  <a:pt x="136" y="248"/>
                  <a:pt x="48" y="280"/>
                  <a:pt x="48" y="336"/>
                </a:cubicBezTo>
                <a:cubicBezTo>
                  <a:pt x="48" y="392"/>
                  <a:pt x="144" y="472"/>
                  <a:pt x="144" y="528"/>
                </a:cubicBezTo>
                <a:cubicBezTo>
                  <a:pt x="144" y="584"/>
                  <a:pt x="48" y="616"/>
                  <a:pt x="48" y="672"/>
                </a:cubicBezTo>
                <a:cubicBezTo>
                  <a:pt x="48" y="728"/>
                  <a:pt x="144" y="808"/>
                  <a:pt x="144" y="864"/>
                </a:cubicBezTo>
                <a:cubicBezTo>
                  <a:pt x="144" y="920"/>
                  <a:pt x="48" y="960"/>
                  <a:pt x="48" y="1008"/>
                </a:cubicBezTo>
                <a:cubicBezTo>
                  <a:pt x="48" y="1056"/>
                  <a:pt x="152" y="1104"/>
                  <a:pt x="144" y="1152"/>
                </a:cubicBezTo>
                <a:cubicBezTo>
                  <a:pt x="136" y="1200"/>
                  <a:pt x="0" y="1248"/>
                  <a:pt x="0" y="1296"/>
                </a:cubicBezTo>
                <a:cubicBezTo>
                  <a:pt x="0" y="1344"/>
                  <a:pt x="120" y="1416"/>
                  <a:pt x="144" y="1440"/>
                </a:cubicBezTo>
              </a:path>
            </a:pathLst>
          </a:cu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80" name="Line 28"/>
          <p:cNvSpPr>
            <a:spLocks noChangeShapeType="1"/>
          </p:cNvSpPr>
          <p:nvPr/>
        </p:nvSpPr>
        <p:spPr bwMode="auto">
          <a:xfrm flipV="1">
            <a:off x="7696200" y="1752600"/>
            <a:ext cx="0" cy="37338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81" name="Line 29"/>
          <p:cNvSpPr>
            <a:spLocks noChangeShapeType="1"/>
          </p:cNvSpPr>
          <p:nvPr/>
        </p:nvSpPr>
        <p:spPr bwMode="auto">
          <a:xfrm flipH="1" flipV="1">
            <a:off x="5334000" y="1752600"/>
            <a:ext cx="76200" cy="3886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82" name="Line 30"/>
          <p:cNvSpPr>
            <a:spLocks noChangeShapeType="1"/>
          </p:cNvSpPr>
          <p:nvPr/>
        </p:nvSpPr>
        <p:spPr bwMode="auto">
          <a:xfrm flipH="1" flipV="1">
            <a:off x="5334000" y="1752600"/>
            <a:ext cx="1143000" cy="36576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pic>
        <p:nvPicPr>
          <p:cNvPr id="39" name="Picture 38" descr="CodeCogsEqn(13).png"/>
          <p:cNvPicPr>
            <a:picLocks noChangeAspect="1"/>
          </p:cNvPicPr>
          <p:nvPr/>
        </p:nvPicPr>
        <p:blipFill>
          <a:blip r:embed="rId3"/>
          <a:stretch>
            <a:fillRect/>
          </a:stretch>
        </p:blipFill>
        <p:spPr>
          <a:xfrm>
            <a:off x="6096000" y="5257800"/>
            <a:ext cx="228600" cy="241300"/>
          </a:xfrm>
          <a:prstGeom prst="rect">
            <a:avLst/>
          </a:prstGeom>
        </p:spPr>
      </p:pic>
      <p:pic>
        <p:nvPicPr>
          <p:cNvPr id="41" name="Picture 40" descr="CodeCogsEqn(14).png"/>
          <p:cNvPicPr>
            <a:picLocks noChangeAspect="1"/>
          </p:cNvPicPr>
          <p:nvPr/>
        </p:nvPicPr>
        <p:blipFill>
          <a:blip r:embed="rId4"/>
          <a:stretch>
            <a:fillRect/>
          </a:stretch>
        </p:blipFill>
        <p:spPr>
          <a:xfrm>
            <a:off x="6096000" y="6216268"/>
            <a:ext cx="228600" cy="241300"/>
          </a:xfrm>
          <a:prstGeom prst="rect">
            <a:avLst/>
          </a:prstGeom>
        </p:spPr>
      </p:pic>
      <p:pic>
        <p:nvPicPr>
          <p:cNvPr id="42" name="Picture 41" descr="CodeCogsEqn(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2350" y="1276350"/>
            <a:ext cx="1720850" cy="247650"/>
          </a:xfrm>
          <a:prstGeom prst="rect">
            <a:avLst/>
          </a:prstGeom>
        </p:spPr>
      </p:pic>
      <p:sp>
        <p:nvSpPr>
          <p:cNvPr id="40" name="Title 1"/>
          <p:cNvSpPr txBox="1">
            <a:spLocks/>
          </p:cNvSpPr>
          <p:nvPr/>
        </p:nvSpPr>
        <p:spPr>
          <a:xfrm>
            <a:off x="0" y="0"/>
            <a:ext cx="9144000" cy="965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latin typeface="+mn-lt"/>
                <a:ea typeface="+mn-ea"/>
                <a:cs typeface="+mn-cs"/>
              </a:rPr>
              <a:t>Trapped ion qubits: State initialization</a:t>
            </a:r>
            <a:endParaRPr lang="en-GB" altLang="en-US" sz="2800" b="1" dirty="0">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cTn>
                              </p:par>
                              <p:par>
                                <p:cTn id="8" presetID="1" presetClass="entr" presetSubtype="0" fill="hold" grpId="1" nodeType="withEffect">
                                  <p:stCondLst>
                                    <p:cond delay="0"/>
                                  </p:stCondLst>
                                  <p:childTnLst>
                                    <p:set>
                                      <p:cBhvr>
                                        <p:cTn id="9" dur="1" fill="hold">
                                          <p:stCondLst>
                                            <p:cond delay="0"/>
                                          </p:stCondLst>
                                        </p:cTn>
                                        <p:tgtEl>
                                          <p:spTgt spid="7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2"/>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wipe(down)">
                                      <p:cBhvr>
                                        <p:cTn id="16" dur="500"/>
                                        <p:tgtEl>
                                          <p:spTgt spid="7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down)">
                                      <p:cBhvr>
                                        <p:cTn id="19" dur="500"/>
                                        <p:tgtEl>
                                          <p:spTgt spid="8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down)">
                                      <p:cBhvr>
                                        <p:cTn id="22" dur="500"/>
                                        <p:tgtEl>
                                          <p:spTgt spid="7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down)">
                                      <p:cBhvr>
                                        <p:cTn id="25" dur="500"/>
                                        <p:tgtEl>
                                          <p:spTgt spid="7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down)">
                                      <p:cBhvr>
                                        <p:cTn id="28" dur="500"/>
                                        <p:tgtEl>
                                          <p:spTgt spid="80"/>
                                        </p:tgtEl>
                                      </p:cBhvr>
                                    </p:animEffect>
                                  </p:childTnLst>
                                </p:cTn>
                              </p:par>
                              <p:par>
                                <p:cTn id="29" presetID="1" presetClass="exit" presetSubtype="0" fill="hold"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par>
                                <p:cTn id="33" presetID="6" presetClass="exit" presetSubtype="16" fill="hold" grpId="0" nodeType="withEffect">
                                  <p:stCondLst>
                                    <p:cond delay="0"/>
                                  </p:stCondLst>
                                  <p:childTnLst>
                                    <p:animEffect transition="out" filter="circle(in)">
                                      <p:cBhvr>
                                        <p:cTn id="34" dur="2000"/>
                                        <p:tgtEl>
                                          <p:spTgt spid="72"/>
                                        </p:tgtEl>
                                      </p:cBhvr>
                                    </p:animEffect>
                                    <p:set>
                                      <p:cBhvr>
                                        <p:cTn id="35" dur="1" fill="hold">
                                          <p:stCondLst>
                                            <p:cond delay="1999"/>
                                          </p:stCondLst>
                                        </p:cTn>
                                        <p:tgtEl>
                                          <p:spTgt spid="72"/>
                                        </p:tgtEl>
                                        <p:attrNameLst>
                                          <p:attrName>style.visibility</p:attrName>
                                        </p:attrNameLst>
                                      </p:cBhvr>
                                      <p:to>
                                        <p:strVal val="hidden"/>
                                      </p:to>
                                    </p:set>
                                  </p:childTnLst>
                                </p:cTn>
                              </p:par>
                              <p:par>
                                <p:cTn id="36" presetID="6" presetClass="exit" presetSubtype="16" fill="hold" grpId="0" nodeType="withEffect">
                                  <p:stCondLst>
                                    <p:cond delay="0"/>
                                  </p:stCondLst>
                                  <p:childTnLst>
                                    <p:animEffect transition="out" filter="circle(in)">
                                      <p:cBhvr>
                                        <p:cTn id="37" dur="2000"/>
                                        <p:tgtEl>
                                          <p:spTgt spid="70"/>
                                        </p:tgtEl>
                                      </p:cBhvr>
                                    </p:animEffect>
                                    <p:set>
                                      <p:cBhvr>
                                        <p:cTn id="38" dur="1" fill="hold">
                                          <p:stCondLst>
                                            <p:cond delay="1999"/>
                                          </p:stCondLst>
                                        </p:cTn>
                                        <p:tgtEl>
                                          <p:spTgt spid="70"/>
                                        </p:tgtEl>
                                        <p:attrNameLst>
                                          <p:attrName>style.visibility</p:attrName>
                                        </p:attrNameLst>
                                      </p:cBhvr>
                                      <p:to>
                                        <p:strVal val="hidden"/>
                                      </p:to>
                                    </p:set>
                                  </p:childTnLst>
                                </p:cTn>
                              </p:par>
                              <p:par>
                                <p:cTn id="39" presetID="6" presetClass="exit" presetSubtype="16" fill="hold" grpId="0" nodeType="withEffect">
                                  <p:stCondLst>
                                    <p:cond delay="0"/>
                                  </p:stCondLst>
                                  <p:childTnLst>
                                    <p:animEffect transition="out" filter="circle(in)">
                                      <p:cBhvr>
                                        <p:cTn id="40" dur="2000"/>
                                        <p:tgtEl>
                                          <p:spTgt spid="71"/>
                                        </p:tgtEl>
                                      </p:cBhvr>
                                    </p:animEffect>
                                    <p:set>
                                      <p:cBhvr>
                                        <p:cTn id="41" dur="1" fill="hold">
                                          <p:stCondLst>
                                            <p:cond delay="1999"/>
                                          </p:stCondLst>
                                        </p:cTn>
                                        <p:tgtEl>
                                          <p:spTgt spid="71"/>
                                        </p:tgtEl>
                                        <p:attrNameLst>
                                          <p:attrName>style.visibility</p:attrName>
                                        </p:attrNameLst>
                                      </p:cBhvr>
                                      <p:to>
                                        <p:strVal val="hidden"/>
                                      </p:to>
                                    </p:set>
                                  </p:childTnLst>
                                </p:cTn>
                              </p:par>
                            </p:childTnLst>
                          </p:cTn>
                        </p:par>
                        <p:par>
                          <p:cTn id="42" fill="hold">
                            <p:stCondLst>
                              <p:cond delay="2000"/>
                            </p:stCondLst>
                            <p:childTnLst>
                              <p:par>
                                <p:cTn id="43" presetID="1" presetClass="exit" presetSubtype="0" fill="hold" grpId="1" nodeType="afterEffect">
                                  <p:stCondLst>
                                    <p:cond delay="0"/>
                                  </p:stCondLst>
                                  <p:childTnLst>
                                    <p:set>
                                      <p:cBhvr>
                                        <p:cTn id="44" dur="1" fill="hold">
                                          <p:stCondLst>
                                            <p:cond delay="0"/>
                                          </p:stCondLst>
                                        </p:cTn>
                                        <p:tgtEl>
                                          <p:spTgt spid="8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7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80"/>
                                        </p:tgtEl>
                                        <p:attrNameLst>
                                          <p:attrName>style.visibility</p:attrName>
                                        </p:attrNameLst>
                                      </p:cBhvr>
                                      <p:to>
                                        <p:strVal val="hidden"/>
                                      </p:to>
                                    </p:set>
                                  </p:childTnLst>
                                </p:cTn>
                              </p:par>
                            </p:childTnLst>
                          </p:cTn>
                        </p:par>
                        <p:par>
                          <p:cTn id="55" fill="hold">
                            <p:stCondLst>
                              <p:cond delay="2000"/>
                            </p:stCondLst>
                            <p:childTnLst>
                              <p:par>
                                <p:cTn id="56" presetID="22" presetClass="entr" presetSubtype="1"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up)">
                                      <p:cBhvr>
                                        <p:cTn id="58" dur="500"/>
                                        <p:tgtEl>
                                          <p:spTgt spid="7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up)">
                                      <p:cBhvr>
                                        <p:cTn id="64" dur="500"/>
                                        <p:tgtEl>
                                          <p:spTgt spid="78"/>
                                        </p:tgtEl>
                                      </p:cBhvr>
                                    </p:animEffect>
                                  </p:childTnLst>
                                </p:cTn>
                              </p:par>
                            </p:childTnLst>
                          </p:cTn>
                        </p:par>
                        <p:par>
                          <p:cTn id="65" fill="hold">
                            <p:stCondLst>
                              <p:cond delay="2500"/>
                            </p:stCondLst>
                            <p:childTnLst>
                              <p:par>
                                <p:cTn id="66" presetID="6" presetClass="entr" presetSubtype="32" fill="hold" grpId="0" nodeType="after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circle(out)">
                                      <p:cBhvr>
                                        <p:cTn id="68" dur="2000"/>
                                        <p:tgtEl>
                                          <p:spTgt spid="73"/>
                                        </p:tgtEl>
                                      </p:cBhvr>
                                    </p:animEffect>
                                  </p:childTnLst>
                                </p:cTn>
                              </p:par>
                            </p:childTnLst>
                          </p:cTn>
                        </p:par>
                        <p:par>
                          <p:cTn id="69" fill="hold">
                            <p:stCondLst>
                              <p:cond delay="4500"/>
                            </p:stCondLst>
                            <p:childTnLst>
                              <p:par>
                                <p:cTn id="70" presetID="1" presetClass="exit" presetSubtype="0" fill="hold" grpId="1" nodeType="afterEffect">
                                  <p:stCondLst>
                                    <p:cond delay="0"/>
                                  </p:stCondLst>
                                  <p:childTnLst>
                                    <p:set>
                                      <p:cBhvr>
                                        <p:cTn id="71" dur="1" fill="hold">
                                          <p:stCondLst>
                                            <p:cond delay="0"/>
                                          </p:stCondLst>
                                        </p:cTn>
                                        <p:tgtEl>
                                          <p:spTgt spid="78"/>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7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0" grpId="0" animBg="1"/>
      <p:bldP spid="71" grpId="0" animBg="1"/>
      <p:bldP spid="71" grpId="1" animBg="1"/>
      <p:bldP spid="72" grpId="0" animBg="1"/>
      <p:bldP spid="73"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0" y="3762375"/>
            <a:ext cx="4267200" cy="2867025"/>
            <a:chOff x="76200" y="3505200"/>
            <a:chExt cx="4267200" cy="2867025"/>
          </a:xfrm>
        </p:grpSpPr>
        <p:pic>
          <p:nvPicPr>
            <p:cNvPr id="98308" name="Picture 4" descr="C:\Users\Monroe Office\Dropbox\Thesis\ThesisFigures\SingleIonHistogram\Histogram1ion.png"/>
            <p:cNvPicPr>
              <a:picLocks noChangeAspect="1" noChangeArrowheads="1"/>
            </p:cNvPicPr>
            <p:nvPr/>
          </p:nvPicPr>
          <p:blipFill>
            <a:blip r:embed="rId3" cstate="print"/>
            <a:srcRect/>
            <a:stretch>
              <a:fillRect/>
            </a:stretch>
          </p:blipFill>
          <p:spPr bwMode="auto">
            <a:xfrm>
              <a:off x="76200" y="3505200"/>
              <a:ext cx="4267200" cy="2867025"/>
            </a:xfrm>
            <a:prstGeom prst="rect">
              <a:avLst/>
            </a:prstGeom>
            <a:noFill/>
          </p:spPr>
        </p:pic>
        <p:pic>
          <p:nvPicPr>
            <p:cNvPr id="107522" name="Picture 2" descr="C:\Users\Monroe Office\Downloads\CodeCogsEqn(2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4038600"/>
              <a:ext cx="1233488" cy="223838"/>
            </a:xfrm>
            <a:prstGeom prst="rect">
              <a:avLst/>
            </a:prstGeom>
            <a:noFill/>
          </p:spPr>
        </p:pic>
        <p:pic>
          <p:nvPicPr>
            <p:cNvPr id="107523" name="Picture 3" descr="C:\Users\Monroe Office\Downloads\CodeCogsEqn(26).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71712" y="4343400"/>
              <a:ext cx="1233488" cy="223838"/>
            </a:xfrm>
            <a:prstGeom prst="rect">
              <a:avLst/>
            </a:prstGeom>
            <a:noFill/>
          </p:spPr>
        </p:pic>
      </p:grpSp>
      <p:cxnSp>
        <p:nvCxnSpPr>
          <p:cNvPr id="39" name="Straight Connector 38"/>
          <p:cNvCxnSpPr/>
          <p:nvPr/>
        </p:nvCxnSpPr>
        <p:spPr>
          <a:xfrm>
            <a:off x="5029200" y="56388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6096000" y="5562600"/>
            <a:ext cx="762000"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 name="Straight Connector 41"/>
          <p:cNvCxnSpPr/>
          <p:nvPr/>
        </p:nvCxnSpPr>
        <p:spPr>
          <a:xfrm>
            <a:off x="7239000" y="54864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6096000" y="6096000"/>
            <a:ext cx="76200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44" name="Right Brace 43"/>
          <p:cNvSpPr/>
          <p:nvPr/>
        </p:nvSpPr>
        <p:spPr>
          <a:xfrm>
            <a:off x="7010400" y="5562600"/>
            <a:ext cx="152400" cy="533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5" name="TextBox 44"/>
          <p:cNvSpPr txBox="1"/>
          <p:nvPr/>
        </p:nvSpPr>
        <p:spPr>
          <a:xfrm>
            <a:off x="7162800" y="5638800"/>
            <a:ext cx="1027845" cy="369332"/>
          </a:xfrm>
          <a:prstGeom prst="rect">
            <a:avLst/>
          </a:prstGeom>
          <a:noFill/>
        </p:spPr>
        <p:txBody>
          <a:bodyPr wrap="none" rtlCol="0">
            <a:spAutoFit/>
          </a:bodyPr>
          <a:lstStyle/>
          <a:p>
            <a:r>
              <a:rPr lang="en-US" dirty="0" smtClean="0"/>
              <a:t>12.6 GHz</a:t>
            </a:r>
            <a:endParaRPr lang="en-US" dirty="0"/>
          </a:p>
        </p:txBody>
      </p:sp>
      <p:cxnSp>
        <p:nvCxnSpPr>
          <p:cNvPr id="48" name="Straight Connector 47"/>
          <p:cNvCxnSpPr/>
          <p:nvPr/>
        </p:nvCxnSpPr>
        <p:spPr>
          <a:xfrm>
            <a:off x="4953000" y="17526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6096000" y="17526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a:off x="7239000" y="1752600"/>
            <a:ext cx="762000" cy="0"/>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a:off x="6096000" y="1981200"/>
            <a:ext cx="762000" cy="0"/>
          </a:xfrm>
          <a:prstGeom prst="line">
            <a:avLst/>
          </a:prstGeom>
        </p:spPr>
        <p:style>
          <a:lnRef idx="2">
            <a:schemeClr val="dk1"/>
          </a:lnRef>
          <a:fillRef idx="0">
            <a:schemeClr val="dk1"/>
          </a:fillRef>
          <a:effectRef idx="1">
            <a:schemeClr val="dk1"/>
          </a:effectRef>
          <a:fontRef idx="minor">
            <a:schemeClr val="tx1"/>
          </a:fontRef>
        </p:style>
      </p:cxnSp>
      <p:sp>
        <p:nvSpPr>
          <p:cNvPr id="85" name="TextBox 84"/>
          <p:cNvSpPr txBox="1"/>
          <p:nvPr/>
        </p:nvSpPr>
        <p:spPr>
          <a:xfrm>
            <a:off x="4267200" y="5562600"/>
            <a:ext cx="808235" cy="523220"/>
          </a:xfrm>
          <a:prstGeom prst="rect">
            <a:avLst/>
          </a:prstGeom>
          <a:noFill/>
        </p:spPr>
        <p:txBody>
          <a:bodyPr wrap="none" rtlCol="0">
            <a:spAutoFit/>
          </a:bodyPr>
          <a:lstStyle/>
          <a:p>
            <a:r>
              <a:rPr lang="en-US" sz="2800" baseline="30000" dirty="0" smtClean="0">
                <a:effectLst>
                  <a:outerShdw blurRad="38100" dist="38100" dir="2700000" algn="tl">
                    <a:srgbClr val="000000">
                      <a:alpha val="43137"/>
                    </a:srgbClr>
                  </a:outerShdw>
                </a:effectLst>
              </a:rPr>
              <a:t>2</a:t>
            </a:r>
            <a:r>
              <a:rPr lang="en-US" sz="2800" dirty="0" smtClean="0">
                <a:effectLst>
                  <a:outerShdw blurRad="38100" dist="38100" dir="2700000" algn="tl">
                    <a:srgbClr val="000000">
                      <a:alpha val="43137"/>
                    </a:srgbClr>
                  </a:outerShdw>
                </a:effectLst>
              </a:rPr>
              <a:t>S</a:t>
            </a:r>
            <a:r>
              <a:rPr lang="en-US" sz="2800" baseline="-25000" dirty="0" smtClean="0">
                <a:effectLst>
                  <a:outerShdw blurRad="38100" dist="38100" dir="2700000" algn="tl">
                    <a:srgbClr val="000000">
                      <a:alpha val="43137"/>
                    </a:srgbClr>
                  </a:outerShdw>
                </a:effectLst>
              </a:rPr>
              <a:t>1/2</a:t>
            </a:r>
            <a:endParaRPr lang="en-US" sz="2800" baseline="30000" dirty="0">
              <a:effectLst>
                <a:outerShdw blurRad="38100" dist="38100" dir="2700000" algn="tl">
                  <a:srgbClr val="000000">
                    <a:alpha val="43137"/>
                  </a:srgbClr>
                </a:outerShdw>
              </a:effectLst>
            </a:endParaRPr>
          </a:p>
        </p:txBody>
      </p:sp>
      <p:sp>
        <p:nvSpPr>
          <p:cNvPr id="86" name="TextBox 85"/>
          <p:cNvSpPr txBox="1"/>
          <p:nvPr/>
        </p:nvSpPr>
        <p:spPr>
          <a:xfrm>
            <a:off x="4191000" y="1524000"/>
            <a:ext cx="829073" cy="523220"/>
          </a:xfrm>
          <a:prstGeom prst="rect">
            <a:avLst/>
          </a:prstGeom>
          <a:noFill/>
        </p:spPr>
        <p:txBody>
          <a:bodyPr wrap="none" rtlCol="0">
            <a:spAutoFit/>
          </a:bodyPr>
          <a:lstStyle/>
          <a:p>
            <a:r>
              <a:rPr lang="en-US" sz="2800" baseline="30000" dirty="0" smtClean="0">
                <a:effectLst>
                  <a:outerShdw blurRad="38100" dist="38100" dir="2700000" algn="tl">
                    <a:srgbClr val="000000">
                      <a:alpha val="43137"/>
                    </a:srgbClr>
                  </a:outerShdw>
                </a:effectLst>
              </a:rPr>
              <a:t>2</a:t>
            </a:r>
            <a:r>
              <a:rPr lang="en-US" sz="2800" dirty="0" smtClean="0">
                <a:effectLst>
                  <a:outerShdw blurRad="38100" dist="38100" dir="2700000" algn="tl">
                    <a:srgbClr val="000000">
                      <a:alpha val="43137"/>
                    </a:srgbClr>
                  </a:outerShdw>
                </a:effectLst>
              </a:rPr>
              <a:t>P</a:t>
            </a:r>
            <a:r>
              <a:rPr lang="en-US" sz="2800" baseline="-25000" dirty="0" smtClean="0">
                <a:effectLst>
                  <a:outerShdw blurRad="38100" dist="38100" dir="2700000" algn="tl">
                    <a:srgbClr val="000000">
                      <a:alpha val="43137"/>
                    </a:srgbClr>
                  </a:outerShdw>
                </a:effectLst>
              </a:rPr>
              <a:t>1/2</a:t>
            </a:r>
            <a:endParaRPr lang="en-US" sz="2800" baseline="30000" dirty="0">
              <a:effectLst>
                <a:outerShdw blurRad="38100" dist="38100" dir="2700000" algn="tl">
                  <a:srgbClr val="000000">
                    <a:alpha val="43137"/>
                  </a:srgbClr>
                </a:outerShdw>
              </a:effectLst>
            </a:endParaRPr>
          </a:p>
        </p:txBody>
      </p:sp>
      <p:sp>
        <p:nvSpPr>
          <p:cNvPr id="87" name="TextBox 86"/>
          <p:cNvSpPr txBox="1"/>
          <p:nvPr/>
        </p:nvSpPr>
        <p:spPr>
          <a:xfrm>
            <a:off x="8229600" y="6019800"/>
            <a:ext cx="522900" cy="369332"/>
          </a:xfrm>
          <a:prstGeom prst="rect">
            <a:avLst/>
          </a:prstGeom>
          <a:noFill/>
        </p:spPr>
        <p:txBody>
          <a:bodyPr wrap="none" rtlCol="0">
            <a:spAutoFit/>
          </a:bodyPr>
          <a:lstStyle/>
          <a:p>
            <a:r>
              <a:rPr lang="en-US" dirty="0" smtClean="0"/>
              <a:t>F=0</a:t>
            </a:r>
            <a:endParaRPr lang="en-US" dirty="0"/>
          </a:p>
        </p:txBody>
      </p:sp>
      <p:sp>
        <p:nvSpPr>
          <p:cNvPr id="88" name="TextBox 87"/>
          <p:cNvSpPr txBox="1"/>
          <p:nvPr/>
        </p:nvSpPr>
        <p:spPr>
          <a:xfrm>
            <a:off x="8229600" y="5334000"/>
            <a:ext cx="522900" cy="369332"/>
          </a:xfrm>
          <a:prstGeom prst="rect">
            <a:avLst/>
          </a:prstGeom>
          <a:noFill/>
        </p:spPr>
        <p:txBody>
          <a:bodyPr wrap="none" rtlCol="0">
            <a:spAutoFit/>
          </a:bodyPr>
          <a:lstStyle/>
          <a:p>
            <a:r>
              <a:rPr lang="en-US" dirty="0" smtClean="0"/>
              <a:t>F=1</a:t>
            </a:r>
            <a:endParaRPr lang="en-US" dirty="0"/>
          </a:p>
        </p:txBody>
      </p:sp>
      <p:sp>
        <p:nvSpPr>
          <p:cNvPr id="89" name="TextBox 88"/>
          <p:cNvSpPr txBox="1"/>
          <p:nvPr/>
        </p:nvSpPr>
        <p:spPr>
          <a:xfrm>
            <a:off x="8305800" y="1905000"/>
            <a:ext cx="522900" cy="369332"/>
          </a:xfrm>
          <a:prstGeom prst="rect">
            <a:avLst/>
          </a:prstGeom>
          <a:noFill/>
        </p:spPr>
        <p:txBody>
          <a:bodyPr wrap="none" rtlCol="0">
            <a:spAutoFit/>
          </a:bodyPr>
          <a:lstStyle/>
          <a:p>
            <a:r>
              <a:rPr lang="en-US" dirty="0" smtClean="0"/>
              <a:t>F=0</a:t>
            </a:r>
            <a:endParaRPr lang="en-US" dirty="0"/>
          </a:p>
        </p:txBody>
      </p:sp>
      <p:sp>
        <p:nvSpPr>
          <p:cNvPr id="90" name="TextBox 89"/>
          <p:cNvSpPr txBox="1"/>
          <p:nvPr/>
        </p:nvSpPr>
        <p:spPr>
          <a:xfrm>
            <a:off x="8316300" y="1524000"/>
            <a:ext cx="522900" cy="369332"/>
          </a:xfrm>
          <a:prstGeom prst="rect">
            <a:avLst/>
          </a:prstGeom>
          <a:noFill/>
        </p:spPr>
        <p:txBody>
          <a:bodyPr wrap="none" rtlCol="0">
            <a:spAutoFit/>
          </a:bodyPr>
          <a:lstStyle/>
          <a:p>
            <a:r>
              <a:rPr lang="en-US" dirty="0" smtClean="0"/>
              <a:t>F=1</a:t>
            </a:r>
            <a:endParaRPr lang="en-US" dirty="0"/>
          </a:p>
        </p:txBody>
      </p:sp>
      <p:sp>
        <p:nvSpPr>
          <p:cNvPr id="148" name="Oval 16"/>
          <p:cNvSpPr>
            <a:spLocks noChangeArrowheads="1"/>
          </p:cNvSpPr>
          <p:nvPr/>
        </p:nvSpPr>
        <p:spPr bwMode="auto">
          <a:xfrm>
            <a:off x="6400800" y="5410200"/>
            <a:ext cx="228600" cy="2286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149" name="Oval 17"/>
          <p:cNvSpPr>
            <a:spLocks noChangeArrowheads="1"/>
          </p:cNvSpPr>
          <p:nvPr/>
        </p:nvSpPr>
        <p:spPr bwMode="auto">
          <a:xfrm>
            <a:off x="7543800" y="5334000"/>
            <a:ext cx="228600" cy="2286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150" name="Oval 18"/>
          <p:cNvSpPr>
            <a:spLocks noChangeArrowheads="1"/>
          </p:cNvSpPr>
          <p:nvPr/>
        </p:nvSpPr>
        <p:spPr bwMode="auto">
          <a:xfrm>
            <a:off x="5257800" y="5486400"/>
            <a:ext cx="228600" cy="2286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151" name="Line 20"/>
          <p:cNvSpPr>
            <a:spLocks noChangeShapeType="1"/>
          </p:cNvSpPr>
          <p:nvPr/>
        </p:nvSpPr>
        <p:spPr bwMode="auto">
          <a:xfrm flipH="1" flipV="1">
            <a:off x="6477000" y="2057400"/>
            <a:ext cx="1219200" cy="34290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2" name="Line 21"/>
          <p:cNvSpPr>
            <a:spLocks noChangeShapeType="1"/>
          </p:cNvSpPr>
          <p:nvPr/>
        </p:nvSpPr>
        <p:spPr bwMode="auto">
          <a:xfrm flipV="1">
            <a:off x="6477000" y="1981200"/>
            <a:ext cx="0" cy="36576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3" name="Line 22"/>
          <p:cNvSpPr>
            <a:spLocks noChangeShapeType="1"/>
          </p:cNvSpPr>
          <p:nvPr/>
        </p:nvSpPr>
        <p:spPr bwMode="auto">
          <a:xfrm flipV="1">
            <a:off x="5334000" y="2057400"/>
            <a:ext cx="1143000" cy="35814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4" name="Freeform 23"/>
          <p:cNvSpPr>
            <a:spLocks/>
          </p:cNvSpPr>
          <p:nvPr/>
        </p:nvSpPr>
        <p:spPr bwMode="auto">
          <a:xfrm>
            <a:off x="6477000" y="2057400"/>
            <a:ext cx="1219200" cy="3429000"/>
          </a:xfrm>
          <a:custGeom>
            <a:avLst/>
            <a:gdLst/>
            <a:ahLst/>
            <a:cxnLst>
              <a:cxn ang="0">
                <a:pos x="0" y="0"/>
              </a:cxn>
              <a:cxn ang="0">
                <a:pos x="96" y="96"/>
              </a:cxn>
              <a:cxn ang="0">
                <a:pos x="96" y="240"/>
              </a:cxn>
              <a:cxn ang="0">
                <a:pos x="240" y="336"/>
              </a:cxn>
              <a:cxn ang="0">
                <a:pos x="240" y="528"/>
              </a:cxn>
              <a:cxn ang="0">
                <a:pos x="384" y="672"/>
              </a:cxn>
              <a:cxn ang="0">
                <a:pos x="384" y="864"/>
              </a:cxn>
              <a:cxn ang="0">
                <a:pos x="528" y="1008"/>
              </a:cxn>
              <a:cxn ang="0">
                <a:pos x="528" y="1200"/>
              </a:cxn>
              <a:cxn ang="0">
                <a:pos x="672" y="1248"/>
              </a:cxn>
              <a:cxn ang="0">
                <a:pos x="672" y="1344"/>
              </a:cxn>
            </a:cxnLst>
            <a:rect l="0" t="0" r="r" b="b"/>
            <a:pathLst>
              <a:path w="696" h="1344">
                <a:moveTo>
                  <a:pt x="0" y="0"/>
                </a:moveTo>
                <a:cubicBezTo>
                  <a:pt x="40" y="28"/>
                  <a:pt x="80" y="56"/>
                  <a:pt x="96" y="96"/>
                </a:cubicBezTo>
                <a:cubicBezTo>
                  <a:pt x="112" y="136"/>
                  <a:pt x="72" y="200"/>
                  <a:pt x="96" y="240"/>
                </a:cubicBezTo>
                <a:cubicBezTo>
                  <a:pt x="120" y="280"/>
                  <a:pt x="216" y="288"/>
                  <a:pt x="240" y="336"/>
                </a:cubicBezTo>
                <a:cubicBezTo>
                  <a:pt x="264" y="384"/>
                  <a:pt x="216" y="472"/>
                  <a:pt x="240" y="528"/>
                </a:cubicBezTo>
                <a:cubicBezTo>
                  <a:pt x="264" y="584"/>
                  <a:pt x="360" y="616"/>
                  <a:pt x="384" y="672"/>
                </a:cubicBezTo>
                <a:cubicBezTo>
                  <a:pt x="408" y="728"/>
                  <a:pt x="360" y="808"/>
                  <a:pt x="384" y="864"/>
                </a:cubicBezTo>
                <a:cubicBezTo>
                  <a:pt x="408" y="920"/>
                  <a:pt x="504" y="952"/>
                  <a:pt x="528" y="1008"/>
                </a:cubicBezTo>
                <a:cubicBezTo>
                  <a:pt x="552" y="1064"/>
                  <a:pt x="504" y="1160"/>
                  <a:pt x="528" y="1200"/>
                </a:cubicBezTo>
                <a:cubicBezTo>
                  <a:pt x="552" y="1240"/>
                  <a:pt x="648" y="1224"/>
                  <a:pt x="672" y="1248"/>
                </a:cubicBezTo>
                <a:cubicBezTo>
                  <a:pt x="696" y="1272"/>
                  <a:pt x="672" y="1328"/>
                  <a:pt x="672" y="1344"/>
                </a:cubicBezTo>
              </a:path>
            </a:pathLst>
          </a:cu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5" name="Freeform 24"/>
          <p:cNvSpPr>
            <a:spLocks/>
          </p:cNvSpPr>
          <p:nvPr/>
        </p:nvSpPr>
        <p:spPr bwMode="auto">
          <a:xfrm>
            <a:off x="5410200" y="2057400"/>
            <a:ext cx="1066800" cy="3581400"/>
          </a:xfrm>
          <a:custGeom>
            <a:avLst/>
            <a:gdLst/>
            <a:ahLst/>
            <a:cxnLst>
              <a:cxn ang="0">
                <a:pos x="608" y="0"/>
              </a:cxn>
              <a:cxn ang="0">
                <a:pos x="464" y="96"/>
              </a:cxn>
              <a:cxn ang="0">
                <a:pos x="512" y="288"/>
              </a:cxn>
              <a:cxn ang="0">
                <a:pos x="368" y="384"/>
              </a:cxn>
              <a:cxn ang="0">
                <a:pos x="416" y="576"/>
              </a:cxn>
              <a:cxn ang="0">
                <a:pos x="224" y="672"/>
              </a:cxn>
              <a:cxn ang="0">
                <a:pos x="320" y="864"/>
              </a:cxn>
              <a:cxn ang="0">
                <a:pos x="128" y="960"/>
              </a:cxn>
              <a:cxn ang="0">
                <a:pos x="224" y="1152"/>
              </a:cxn>
              <a:cxn ang="0">
                <a:pos x="32" y="1200"/>
              </a:cxn>
              <a:cxn ang="0">
                <a:pos x="32" y="1440"/>
              </a:cxn>
            </a:cxnLst>
            <a:rect l="0" t="0" r="r" b="b"/>
            <a:pathLst>
              <a:path w="608" h="1440">
                <a:moveTo>
                  <a:pt x="608" y="0"/>
                </a:moveTo>
                <a:cubicBezTo>
                  <a:pt x="544" y="24"/>
                  <a:pt x="480" y="48"/>
                  <a:pt x="464" y="96"/>
                </a:cubicBezTo>
                <a:cubicBezTo>
                  <a:pt x="448" y="144"/>
                  <a:pt x="528" y="240"/>
                  <a:pt x="512" y="288"/>
                </a:cubicBezTo>
                <a:cubicBezTo>
                  <a:pt x="496" y="336"/>
                  <a:pt x="384" y="336"/>
                  <a:pt x="368" y="384"/>
                </a:cubicBezTo>
                <a:cubicBezTo>
                  <a:pt x="352" y="432"/>
                  <a:pt x="440" y="528"/>
                  <a:pt x="416" y="576"/>
                </a:cubicBezTo>
                <a:cubicBezTo>
                  <a:pt x="392" y="624"/>
                  <a:pt x="240" y="624"/>
                  <a:pt x="224" y="672"/>
                </a:cubicBezTo>
                <a:cubicBezTo>
                  <a:pt x="208" y="720"/>
                  <a:pt x="336" y="816"/>
                  <a:pt x="320" y="864"/>
                </a:cubicBezTo>
                <a:cubicBezTo>
                  <a:pt x="304" y="912"/>
                  <a:pt x="144" y="912"/>
                  <a:pt x="128" y="960"/>
                </a:cubicBezTo>
                <a:cubicBezTo>
                  <a:pt x="112" y="1008"/>
                  <a:pt x="240" y="1112"/>
                  <a:pt x="224" y="1152"/>
                </a:cubicBezTo>
                <a:cubicBezTo>
                  <a:pt x="208" y="1192"/>
                  <a:pt x="64" y="1152"/>
                  <a:pt x="32" y="1200"/>
                </a:cubicBezTo>
                <a:cubicBezTo>
                  <a:pt x="0" y="1248"/>
                  <a:pt x="16" y="1344"/>
                  <a:pt x="32" y="1440"/>
                </a:cubicBezTo>
              </a:path>
            </a:pathLst>
          </a:cu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6" name="Freeform 25"/>
          <p:cNvSpPr>
            <a:spLocks/>
          </p:cNvSpPr>
          <p:nvPr/>
        </p:nvSpPr>
        <p:spPr bwMode="auto">
          <a:xfrm>
            <a:off x="6311900" y="2057400"/>
            <a:ext cx="241300" cy="3581400"/>
          </a:xfrm>
          <a:custGeom>
            <a:avLst/>
            <a:gdLst/>
            <a:ahLst/>
            <a:cxnLst>
              <a:cxn ang="0">
                <a:pos x="96" y="0"/>
              </a:cxn>
              <a:cxn ang="0">
                <a:pos x="144" y="192"/>
              </a:cxn>
              <a:cxn ang="0">
                <a:pos x="48" y="336"/>
              </a:cxn>
              <a:cxn ang="0">
                <a:pos x="144" y="528"/>
              </a:cxn>
              <a:cxn ang="0">
                <a:pos x="48" y="672"/>
              </a:cxn>
              <a:cxn ang="0">
                <a:pos x="144" y="864"/>
              </a:cxn>
              <a:cxn ang="0">
                <a:pos x="48" y="1008"/>
              </a:cxn>
              <a:cxn ang="0">
                <a:pos x="144" y="1152"/>
              </a:cxn>
              <a:cxn ang="0">
                <a:pos x="0" y="1296"/>
              </a:cxn>
              <a:cxn ang="0">
                <a:pos x="144" y="1440"/>
              </a:cxn>
            </a:cxnLst>
            <a:rect l="0" t="0" r="r" b="b"/>
            <a:pathLst>
              <a:path w="152" h="1440">
                <a:moveTo>
                  <a:pt x="96" y="0"/>
                </a:moveTo>
                <a:cubicBezTo>
                  <a:pt x="124" y="68"/>
                  <a:pt x="152" y="136"/>
                  <a:pt x="144" y="192"/>
                </a:cubicBezTo>
                <a:cubicBezTo>
                  <a:pt x="136" y="248"/>
                  <a:pt x="48" y="280"/>
                  <a:pt x="48" y="336"/>
                </a:cubicBezTo>
                <a:cubicBezTo>
                  <a:pt x="48" y="392"/>
                  <a:pt x="144" y="472"/>
                  <a:pt x="144" y="528"/>
                </a:cubicBezTo>
                <a:cubicBezTo>
                  <a:pt x="144" y="584"/>
                  <a:pt x="48" y="616"/>
                  <a:pt x="48" y="672"/>
                </a:cubicBezTo>
                <a:cubicBezTo>
                  <a:pt x="48" y="728"/>
                  <a:pt x="144" y="808"/>
                  <a:pt x="144" y="864"/>
                </a:cubicBezTo>
                <a:cubicBezTo>
                  <a:pt x="144" y="920"/>
                  <a:pt x="48" y="960"/>
                  <a:pt x="48" y="1008"/>
                </a:cubicBezTo>
                <a:cubicBezTo>
                  <a:pt x="48" y="1056"/>
                  <a:pt x="152" y="1104"/>
                  <a:pt x="144" y="1152"/>
                </a:cubicBezTo>
                <a:cubicBezTo>
                  <a:pt x="136" y="1200"/>
                  <a:pt x="0" y="1248"/>
                  <a:pt x="0" y="1296"/>
                </a:cubicBezTo>
                <a:cubicBezTo>
                  <a:pt x="0" y="1344"/>
                  <a:pt x="120" y="1416"/>
                  <a:pt x="144" y="1440"/>
                </a:cubicBezTo>
              </a:path>
            </a:pathLst>
          </a:cu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7" name="Text Box 26"/>
          <p:cNvSpPr txBox="1">
            <a:spLocks noChangeArrowheads="1"/>
          </p:cNvSpPr>
          <p:nvPr/>
        </p:nvSpPr>
        <p:spPr bwMode="auto">
          <a:xfrm>
            <a:off x="4800600" y="3352800"/>
            <a:ext cx="990600" cy="366713"/>
          </a:xfrm>
          <a:prstGeom prst="rect">
            <a:avLst/>
          </a:prstGeom>
          <a:noFill/>
          <a:ln w="9525">
            <a:noFill/>
            <a:miter lim="800000"/>
            <a:headEnd/>
            <a:tailEnd/>
          </a:ln>
          <a:effectLst/>
        </p:spPr>
        <p:txBody>
          <a:bodyPr>
            <a:spAutoFit/>
          </a:bodyPr>
          <a:lstStyle/>
          <a:p>
            <a:pPr>
              <a:spcBef>
                <a:spcPct val="50000"/>
              </a:spcBef>
            </a:pPr>
            <a:r>
              <a:rPr lang="en-US" dirty="0" smtClean="0"/>
              <a:t>369 </a:t>
            </a:r>
            <a:r>
              <a:rPr lang="en-US" dirty="0"/>
              <a:t>nm</a:t>
            </a:r>
          </a:p>
        </p:txBody>
      </p:sp>
      <p:sp>
        <p:nvSpPr>
          <p:cNvPr id="37" name="Right Brace 36"/>
          <p:cNvSpPr/>
          <p:nvPr/>
        </p:nvSpPr>
        <p:spPr>
          <a:xfrm>
            <a:off x="7010400" y="1752600"/>
            <a:ext cx="152400" cy="2286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TextBox 39"/>
          <p:cNvSpPr txBox="1"/>
          <p:nvPr/>
        </p:nvSpPr>
        <p:spPr>
          <a:xfrm>
            <a:off x="7162800" y="1828800"/>
            <a:ext cx="909737" cy="369332"/>
          </a:xfrm>
          <a:prstGeom prst="rect">
            <a:avLst/>
          </a:prstGeom>
          <a:noFill/>
        </p:spPr>
        <p:txBody>
          <a:bodyPr wrap="none" rtlCol="0">
            <a:spAutoFit/>
          </a:bodyPr>
          <a:lstStyle/>
          <a:p>
            <a:r>
              <a:rPr lang="en-US" dirty="0" smtClean="0"/>
              <a:t>2.1 GHz</a:t>
            </a:r>
            <a:endParaRPr lang="en-US" dirty="0"/>
          </a:p>
        </p:txBody>
      </p:sp>
      <p:pic>
        <p:nvPicPr>
          <p:cNvPr id="52" name="Picture 51" descr="CodeCogsEqn(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3269" y="1273366"/>
            <a:ext cx="1720850" cy="247650"/>
          </a:xfrm>
          <a:prstGeom prst="rect">
            <a:avLst/>
          </a:prstGeom>
        </p:spPr>
      </p:pic>
      <p:pic>
        <p:nvPicPr>
          <p:cNvPr id="54" name="Picture 53" descr="CodeCogsEqn(13).png"/>
          <p:cNvPicPr>
            <a:picLocks noChangeAspect="1"/>
          </p:cNvPicPr>
          <p:nvPr/>
        </p:nvPicPr>
        <p:blipFill>
          <a:blip r:embed="rId7"/>
          <a:stretch>
            <a:fillRect/>
          </a:stretch>
        </p:blipFill>
        <p:spPr>
          <a:xfrm>
            <a:off x="6096000" y="5257800"/>
            <a:ext cx="228600" cy="241300"/>
          </a:xfrm>
          <a:prstGeom prst="rect">
            <a:avLst/>
          </a:prstGeom>
        </p:spPr>
      </p:pic>
      <p:pic>
        <p:nvPicPr>
          <p:cNvPr id="55" name="Picture 54" descr="CodeCogsEqn(14).png"/>
          <p:cNvPicPr>
            <a:picLocks noChangeAspect="1"/>
          </p:cNvPicPr>
          <p:nvPr/>
        </p:nvPicPr>
        <p:blipFill>
          <a:blip r:embed="rId8"/>
          <a:stretch>
            <a:fillRect/>
          </a:stretch>
        </p:blipFill>
        <p:spPr>
          <a:xfrm>
            <a:off x="6096000" y="6215349"/>
            <a:ext cx="228600" cy="241300"/>
          </a:xfrm>
          <a:prstGeom prst="rect">
            <a:avLst/>
          </a:prstGeom>
        </p:spPr>
      </p:pic>
      <p:sp>
        <p:nvSpPr>
          <p:cNvPr id="46" name="Title 1"/>
          <p:cNvSpPr txBox="1">
            <a:spLocks/>
          </p:cNvSpPr>
          <p:nvPr/>
        </p:nvSpPr>
        <p:spPr>
          <a:xfrm>
            <a:off x="0" y="0"/>
            <a:ext cx="9144000" cy="965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latin typeface="+mn-lt"/>
                <a:ea typeface="+mn-ea"/>
                <a:cs typeface="+mn-cs"/>
              </a:rPr>
              <a:t>Trapped ion qubits: State detection</a:t>
            </a:r>
            <a:endParaRPr lang="en-GB" altLang="en-US" sz="2800" b="1" dirty="0">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down)">
                                      <p:cBhvr>
                                        <p:cTn id="7" dur="500"/>
                                        <p:tgtEl>
                                          <p:spTgt spid="1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56"/>
                                        </p:tgtEl>
                                        <p:attrNameLst>
                                          <p:attrName>style.visibility</p:attrName>
                                        </p:attrNameLst>
                                      </p:cBhvr>
                                      <p:to>
                                        <p:strVal val="visible"/>
                                      </p:to>
                                    </p:set>
                                    <p:animEffect transition="in" filter="wipe(up)">
                                      <p:cBhvr>
                                        <p:cTn id="14" dur="500"/>
                                        <p:tgtEl>
                                          <p:spTgt spid="15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wipe(up)">
                                      <p:cBhvr>
                                        <p:cTn id="17" dur="500"/>
                                        <p:tgtEl>
                                          <p:spTgt spid="15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up)">
                                      <p:cBhvr>
                                        <p:cTn id="20" dur="500"/>
                                        <p:tgtEl>
                                          <p:spTgt spid="154"/>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150"/>
                                        </p:tgtEl>
                                        <p:attrNameLst>
                                          <p:attrName>style.visibility</p:attrName>
                                        </p:attrNameLst>
                                      </p:cBhvr>
                                      <p:to>
                                        <p:strVal val="visible"/>
                                      </p:to>
                                    </p:set>
                                    <p:anim calcmode="lin" valueType="num">
                                      <p:cBhvr>
                                        <p:cTn id="24" dur="500" fill="hold"/>
                                        <p:tgtEl>
                                          <p:spTgt spid="150"/>
                                        </p:tgtEl>
                                        <p:attrNameLst>
                                          <p:attrName>ppt_w</p:attrName>
                                        </p:attrNameLst>
                                      </p:cBhvr>
                                      <p:tavLst>
                                        <p:tav tm="0">
                                          <p:val>
                                            <p:fltVal val="0"/>
                                          </p:val>
                                        </p:tav>
                                        <p:tav tm="100000">
                                          <p:val>
                                            <p:strVal val="#ppt_w"/>
                                          </p:val>
                                        </p:tav>
                                      </p:tavLst>
                                    </p:anim>
                                    <p:anim calcmode="lin" valueType="num">
                                      <p:cBhvr>
                                        <p:cTn id="25" dur="500" fill="hold"/>
                                        <p:tgtEl>
                                          <p:spTgt spid="150"/>
                                        </p:tgtEl>
                                        <p:attrNameLst>
                                          <p:attrName>ppt_h</p:attrName>
                                        </p:attrNameLst>
                                      </p:cBhvr>
                                      <p:tavLst>
                                        <p:tav tm="0">
                                          <p:val>
                                            <p:fltVal val="0"/>
                                          </p:val>
                                        </p:tav>
                                        <p:tav tm="100000">
                                          <p:val>
                                            <p:strVal val="#ppt_h"/>
                                          </p:val>
                                        </p:tav>
                                      </p:tavLst>
                                    </p:anim>
                                    <p:animEffect transition="in" filter="fade">
                                      <p:cBhvr>
                                        <p:cTn id="26" dur="500"/>
                                        <p:tgtEl>
                                          <p:spTgt spid="150"/>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anim calcmode="lin" valueType="num">
                                      <p:cBhvr>
                                        <p:cTn id="29" dur="500" fill="hold"/>
                                        <p:tgtEl>
                                          <p:spTgt spid="149"/>
                                        </p:tgtEl>
                                        <p:attrNameLst>
                                          <p:attrName>ppt_w</p:attrName>
                                        </p:attrNameLst>
                                      </p:cBhvr>
                                      <p:tavLst>
                                        <p:tav tm="0">
                                          <p:val>
                                            <p:fltVal val="0"/>
                                          </p:val>
                                        </p:tav>
                                        <p:tav tm="100000">
                                          <p:val>
                                            <p:strVal val="#ppt_w"/>
                                          </p:val>
                                        </p:tav>
                                      </p:tavLst>
                                    </p:anim>
                                    <p:anim calcmode="lin" valueType="num">
                                      <p:cBhvr>
                                        <p:cTn id="30" dur="500" fill="hold"/>
                                        <p:tgtEl>
                                          <p:spTgt spid="149"/>
                                        </p:tgtEl>
                                        <p:attrNameLst>
                                          <p:attrName>ppt_h</p:attrName>
                                        </p:attrNameLst>
                                      </p:cBhvr>
                                      <p:tavLst>
                                        <p:tav tm="0">
                                          <p:val>
                                            <p:fltVal val="0"/>
                                          </p:val>
                                        </p:tav>
                                        <p:tav tm="100000">
                                          <p:val>
                                            <p:strVal val="#ppt_h"/>
                                          </p:val>
                                        </p:tav>
                                      </p:tavLst>
                                    </p:anim>
                                    <p:animEffect transition="in" filter="fade">
                                      <p:cBhvr>
                                        <p:cTn id="31" dur="500"/>
                                        <p:tgtEl>
                                          <p:spTgt spid="149"/>
                                        </p:tgtEl>
                                      </p:cBhvr>
                                    </p:animEffect>
                                  </p:childTnLst>
                                </p:cTn>
                              </p:par>
                            </p:childTnLst>
                          </p:cTn>
                        </p:par>
                        <p:par>
                          <p:cTn id="32" fill="hold">
                            <p:stCondLst>
                              <p:cond delay="2000"/>
                            </p:stCondLst>
                            <p:childTnLst>
                              <p:par>
                                <p:cTn id="33" presetID="1" presetClass="exit" presetSubtype="0" fill="hold" grpId="1" nodeType="afterEffect">
                                  <p:stCondLst>
                                    <p:cond delay="0"/>
                                  </p:stCondLst>
                                  <p:childTnLst>
                                    <p:set>
                                      <p:cBhvr>
                                        <p:cTn id="34" dur="1" fill="hold">
                                          <p:stCondLst>
                                            <p:cond delay="0"/>
                                          </p:stCondLst>
                                        </p:cTn>
                                        <p:tgtEl>
                                          <p:spTgt spid="15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4"/>
                                        </p:tgtEl>
                                        <p:attrNameLst>
                                          <p:attrName>style.visibility</p:attrName>
                                        </p:attrNameLst>
                                      </p:cBhvr>
                                      <p:to>
                                        <p:strVal val="hidden"/>
                                      </p:to>
                                    </p:se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wipe(down)">
                                      <p:cBhvr>
                                        <p:cTn id="42" dur="500"/>
                                        <p:tgtEl>
                                          <p:spTgt spid="153"/>
                                        </p:tgtEl>
                                      </p:cBhvr>
                                    </p:animEffect>
                                  </p:childTnLst>
                                </p:cTn>
                              </p:par>
                              <p:par>
                                <p:cTn id="43" presetID="22" presetClass="entr" presetSubtype="4" fill="hold" grpId="1" nodeType="withEffect">
                                  <p:stCondLst>
                                    <p:cond delay="0"/>
                                  </p:stCondLst>
                                  <p:childTnLst>
                                    <p:set>
                                      <p:cBhvr>
                                        <p:cTn id="44" dur="1" fill="hold">
                                          <p:stCondLst>
                                            <p:cond delay="0"/>
                                          </p:stCondLst>
                                        </p:cTn>
                                        <p:tgtEl>
                                          <p:spTgt spid="152"/>
                                        </p:tgtEl>
                                        <p:attrNameLst>
                                          <p:attrName>style.visibility</p:attrName>
                                        </p:attrNameLst>
                                      </p:cBhvr>
                                      <p:to>
                                        <p:strVal val="visible"/>
                                      </p:to>
                                    </p:set>
                                    <p:animEffect transition="in" filter="wipe(down)">
                                      <p:cBhvr>
                                        <p:cTn id="45" dur="500"/>
                                        <p:tgtEl>
                                          <p:spTgt spid="15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51"/>
                                        </p:tgtEl>
                                        <p:attrNameLst>
                                          <p:attrName>style.visibility</p:attrName>
                                        </p:attrNameLst>
                                      </p:cBhvr>
                                      <p:to>
                                        <p:strVal val="visible"/>
                                      </p:to>
                                    </p:set>
                                    <p:animEffect transition="in" filter="wipe(down)">
                                      <p:cBhvr>
                                        <p:cTn id="48" dur="500"/>
                                        <p:tgtEl>
                                          <p:spTgt spid="151"/>
                                        </p:tgtEl>
                                      </p:cBhvr>
                                    </p:animEffect>
                                  </p:childTnLst>
                                </p:cTn>
                              </p:par>
                            </p:childTnLst>
                          </p:cTn>
                        </p:par>
                        <p:par>
                          <p:cTn id="49" fill="hold">
                            <p:stCondLst>
                              <p:cond delay="2500"/>
                            </p:stCondLst>
                            <p:childTnLst>
                              <p:par>
                                <p:cTn id="50" presetID="22" presetClass="entr" presetSubtype="1" fill="hold" grpId="2" nodeType="after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wipe(up)">
                                      <p:cBhvr>
                                        <p:cTn id="52" dur="500"/>
                                        <p:tgtEl>
                                          <p:spTgt spid="155"/>
                                        </p:tgtEl>
                                      </p:cBhvr>
                                    </p:animEffect>
                                  </p:childTnLst>
                                </p:cTn>
                              </p:par>
                              <p:par>
                                <p:cTn id="53" presetID="22" presetClass="entr" presetSubtype="1" fill="hold" grpId="2" nodeType="with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wipe(up)">
                                      <p:cBhvr>
                                        <p:cTn id="55" dur="500"/>
                                        <p:tgtEl>
                                          <p:spTgt spid="156"/>
                                        </p:tgtEl>
                                      </p:cBhvr>
                                    </p:animEffect>
                                  </p:childTnLst>
                                </p:cTn>
                              </p:par>
                              <p:par>
                                <p:cTn id="56" presetID="22" presetClass="entr" presetSubtype="1" fill="hold" grpId="2" nodeType="withEffect">
                                  <p:stCondLst>
                                    <p:cond delay="0"/>
                                  </p:stCondLst>
                                  <p:childTnLst>
                                    <p:set>
                                      <p:cBhvr>
                                        <p:cTn id="57" dur="1" fill="hold">
                                          <p:stCondLst>
                                            <p:cond delay="0"/>
                                          </p:stCondLst>
                                        </p:cTn>
                                        <p:tgtEl>
                                          <p:spTgt spid="154"/>
                                        </p:tgtEl>
                                        <p:attrNameLst>
                                          <p:attrName>style.visibility</p:attrName>
                                        </p:attrNameLst>
                                      </p:cBhvr>
                                      <p:to>
                                        <p:strVal val="visible"/>
                                      </p:to>
                                    </p:set>
                                    <p:animEffect transition="in" filter="wipe(up)">
                                      <p:cBhvr>
                                        <p:cTn id="58" dur="500"/>
                                        <p:tgtEl>
                                          <p:spTgt spid="15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P spid="151" grpId="0" animBg="1"/>
      <p:bldP spid="152" grpId="0" animBg="1"/>
      <p:bldP spid="152" grpId="1" animBg="1"/>
      <p:bldP spid="153" grpId="0" animBg="1"/>
      <p:bldP spid="154" grpId="0" animBg="1"/>
      <p:bldP spid="154" grpId="1" animBg="1"/>
      <p:bldP spid="154" grpId="2" animBg="1"/>
      <p:bldP spid="155" grpId="0" animBg="1"/>
      <p:bldP spid="155" grpId="1" animBg="1"/>
      <p:bldP spid="155" grpId="2" animBg="1"/>
      <p:bldP spid="156" grpId="0" animBg="1"/>
      <p:bldP spid="156" grpId="1" animBg="1"/>
      <p:bldP spid="156" grpId="2" animBg="1"/>
      <p:bldP spid="1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32604</TotalTime>
  <Words>1812</Words>
  <Application>Microsoft Office PowerPoint</Application>
  <PresentationFormat>On-screen Show (4:3)</PresentationFormat>
  <Paragraphs>321</Paragraphs>
  <Slides>49</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1" baseType="lpstr">
      <vt:lpstr>MS PGothic</vt:lpstr>
      <vt:lpstr>Arial</vt:lpstr>
      <vt:lpstr>Calibri</vt:lpstr>
      <vt:lpstr>CMR10</vt:lpstr>
      <vt:lpstr>Courier New</vt:lpstr>
      <vt:lpstr>Symbol</vt:lpstr>
      <vt:lpstr>Tahoma</vt:lpstr>
      <vt:lpstr>Times New Roman</vt:lpstr>
      <vt:lpstr>Trebuchet MS</vt:lpstr>
      <vt:lpstr>Verdana</vt:lpstr>
      <vt:lpstr>Office Theme</vt:lpstr>
      <vt:lpstr>Equation</vt:lpstr>
      <vt:lpstr>PowerPoint Presentation</vt:lpstr>
      <vt:lpstr>PowerPoint Presentation</vt:lpstr>
      <vt:lpstr>Trapped ions</vt:lpstr>
      <vt:lpstr>The ion trap quantum computer (vision)</vt:lpstr>
      <vt:lpstr>Ion traps (reality)</vt:lpstr>
      <vt:lpstr>PowerPoint Presentation</vt:lpstr>
      <vt:lpstr>PowerPoint Presentation</vt:lpstr>
      <vt:lpstr>PowerPoint Presentation</vt:lpstr>
      <vt:lpstr>PowerPoint Presentation</vt:lpstr>
      <vt:lpstr>PowerPoint Presentation</vt:lpstr>
      <vt:lpstr>Modular architecture</vt:lpstr>
      <vt:lpstr>Hardware</vt:lpstr>
      <vt:lpstr>Hardware: Read-out</vt:lpstr>
      <vt:lpstr>Modular architecture</vt:lpstr>
      <vt:lpstr>PowerPoint Presentation</vt:lpstr>
      <vt:lpstr>PowerPoint Presentation</vt:lpstr>
      <vt:lpstr>PowerPoint Presentation</vt:lpstr>
      <vt:lpstr>Modular architecture</vt:lpstr>
      <vt:lpstr>PowerPoint Presentation</vt:lpstr>
      <vt:lpstr>PowerPoint Presentation</vt:lpstr>
      <vt:lpstr>Modular architecture</vt:lpstr>
      <vt:lpstr>Quantum algorithms: build it …and they will come!</vt:lpstr>
      <vt:lpstr>Machine learning for a quantum computer</vt:lpstr>
      <vt:lpstr>Machine learning based qubit readout</vt:lpstr>
      <vt:lpstr>Machine learning based qubit readout</vt:lpstr>
      <vt:lpstr>Machine learning based qubit readout</vt:lpstr>
      <vt:lpstr>Machine learning based qubit readout</vt:lpstr>
      <vt:lpstr>Quantum machine learning</vt:lpstr>
      <vt:lpstr>Ground state of the Deuteron nucleus</vt:lpstr>
      <vt:lpstr>Ground state of the Deuteron nucleus</vt:lpstr>
      <vt:lpstr>Ground state of the Deuteron nucleus</vt:lpstr>
      <vt:lpstr>Ground state of the Deuteron nucleus</vt:lpstr>
      <vt:lpstr>Ground state of the Deuteron</vt:lpstr>
      <vt:lpstr>Quantum machine learning: Bars and Stripes</vt:lpstr>
      <vt:lpstr>Quantum machine learning: Bars and Stripes</vt:lpstr>
      <vt:lpstr>Quantum machine learning: Bars and Stripes</vt:lpstr>
      <vt:lpstr>Quantum machine learning: Bars and Stripes</vt:lpstr>
      <vt:lpstr>Quantum machine learning: Bars and Stripes</vt:lpstr>
      <vt:lpstr>Quantum machine learning: Bars and Stripes</vt:lpstr>
      <vt:lpstr>Quantum machine learning: Bars and Stripes</vt:lpstr>
      <vt:lpstr>Quantum machine learning: Bars and Stripes</vt:lpstr>
      <vt:lpstr>Quantum machine learning: Bars and Stripes</vt:lpstr>
      <vt:lpstr>Quantum machine learning: QAOA</vt:lpstr>
      <vt:lpstr>Quantum machine learning: QAOA</vt:lpstr>
      <vt:lpstr>Quantum machine learning: QAOA</vt:lpstr>
      <vt:lpstr>Quantum machine learning: QAOA</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algorithms?</dc:title>
  <dc:creator>Monroe Office</dc:creator>
  <cp:lastModifiedBy>Norbert</cp:lastModifiedBy>
  <cp:revision>1204</cp:revision>
  <dcterms:created xsi:type="dcterms:W3CDTF">2016-07-17T21:32:11Z</dcterms:created>
  <dcterms:modified xsi:type="dcterms:W3CDTF">2018-09-28T18:40:17Z</dcterms:modified>
</cp:coreProperties>
</file>